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5" d="100"/>
          <a:sy n="105" d="100"/>
        </p:scale>
        <p:origin x="13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D91C1-EF56-6390-AC16-EB2DA3B5EE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79980A5E-BEEE-5ADF-C6D9-FC70B544A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981ACE1D-E4C4-E980-F93A-222AF07F7EF1}"/>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53CCA401-D48E-C208-20A0-2BE29290A61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760E395-98AD-B219-DB07-587B728A90B4}"/>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93259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1E00-419E-90DB-D45B-17A9087BD9B6}"/>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43CC75AF-DB78-F5EA-6C26-79641C390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A06F797E-8AA7-70AC-F63C-5D3A39D62480}"/>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5853A0BB-B276-1A95-69DB-D3909192C10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CB5F80F-33B0-8ED9-D715-766DFB0F35D6}"/>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4102572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1394D-DCA6-90F4-D070-AD19FC66E4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25695FD-7B84-BA50-1125-E7D1F33BC1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832ED1D-8BF0-F764-C3ED-88FAE4781DEB}"/>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047DE17E-D454-0A6A-181C-09EF1D4A8A8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0251051-39F5-13AC-44EB-016194A0566D}"/>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193515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D766-E603-D349-7EB3-2AF740568C8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8A3DBD8-EBBC-B985-EFD1-496A7F10D0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215B778-943A-2AA2-B597-C26ACCE01C41}"/>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63F39EBA-8B26-9335-61D9-E022D56F31B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CD8090A-5E07-6C17-55A9-5E7F89CBF3FA}"/>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96473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C3BF-6060-119E-5BE8-A8E0FDD15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BB901CDE-BD0D-DC54-7DC8-C3A42D711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43CB37-902B-B503-8B09-42E33F2863D5}"/>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50087082-F753-3B10-0C81-C574A34AB21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25637F8-644F-F029-A838-5B28987A0E95}"/>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2817593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8C0FD-E25C-B01F-5805-EDA5B03C019F}"/>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C608B263-DA73-7FFA-D494-45D964EA10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A481BFB8-40F4-FFF6-9153-BD46DAACC6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655E0B1F-CB9F-0D79-AFF5-667572F5B9B2}"/>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6" name="Footer Placeholder 5">
            <a:extLst>
              <a:ext uri="{FF2B5EF4-FFF2-40B4-BE49-F238E27FC236}">
                <a16:creationId xmlns:a16="http://schemas.microsoft.com/office/drawing/2014/main" id="{AAE91314-CD4F-9408-7F37-692D1636450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6277D82-51F9-04F0-28A9-3DCF01AD6D90}"/>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1503114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F9CB-3EE1-08DA-FF7B-508342FCE505}"/>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DBA2996-8F22-B3F1-F312-1194A77968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89F4E6-3D4C-788F-D8B9-A97CB9C6DF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F8ECA4F-21CE-D85E-16A9-C96FE5401B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F9B4F-ACE3-F0AD-19F4-B5E3AA27A0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8C799EB2-71A2-59FF-126A-A6558191CE79}"/>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8" name="Footer Placeholder 7">
            <a:extLst>
              <a:ext uri="{FF2B5EF4-FFF2-40B4-BE49-F238E27FC236}">
                <a16:creationId xmlns:a16="http://schemas.microsoft.com/office/drawing/2014/main" id="{BF37234E-5EFE-167C-FDBB-6AEA118A9D94}"/>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C0C61D58-33DC-812B-B2AC-516DC3DB9B80}"/>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190160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4A47-A71B-C611-BF8F-939AE169A1EF}"/>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B85627A5-A6BD-DEDF-F755-D2B40A0D8725}"/>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4" name="Footer Placeholder 3">
            <a:extLst>
              <a:ext uri="{FF2B5EF4-FFF2-40B4-BE49-F238E27FC236}">
                <a16:creationId xmlns:a16="http://schemas.microsoft.com/office/drawing/2014/main" id="{2917B20D-4352-508D-3A05-7D8B66C531C2}"/>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00EBEDE2-BF49-FC53-65F0-2B922317A41B}"/>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3747975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B160E6-079A-3B63-9570-94291944E53F}"/>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3" name="Footer Placeholder 2">
            <a:extLst>
              <a:ext uri="{FF2B5EF4-FFF2-40B4-BE49-F238E27FC236}">
                <a16:creationId xmlns:a16="http://schemas.microsoft.com/office/drawing/2014/main" id="{08D75CCC-CABB-36DA-1CB3-4763643C6628}"/>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7EEB6D0C-86C2-1C14-6061-B7F376BD1A28}"/>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219792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6DA04-A5F3-9A7D-0EF8-B32988EF6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A4D8439E-3D22-B4FF-F0D6-20B3EDA05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7A2EC5FE-DA93-8BEB-CB53-5C7257557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44DF7-71EA-BF9B-A962-6B5C3B07AA00}"/>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6" name="Footer Placeholder 5">
            <a:extLst>
              <a:ext uri="{FF2B5EF4-FFF2-40B4-BE49-F238E27FC236}">
                <a16:creationId xmlns:a16="http://schemas.microsoft.com/office/drawing/2014/main" id="{5A8E099D-A1C2-FCCD-BDB5-63F7920C4073}"/>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A8C570FB-F16D-8D18-37EF-2D1187B7CC88}"/>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417726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3ACD-F67E-2298-C18D-1A227B52B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52C3BDE3-B425-368E-DC6A-2F0E534285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029E716A-3C48-990C-B616-996F6F008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7CA64-2F81-F3DA-6C6B-0650F6133560}"/>
              </a:ext>
            </a:extLst>
          </p:cNvPr>
          <p:cNvSpPr>
            <a:spLocks noGrp="1"/>
          </p:cNvSpPr>
          <p:nvPr>
            <p:ph type="dt" sz="half" idx="10"/>
          </p:nvPr>
        </p:nvSpPr>
        <p:spPr/>
        <p:txBody>
          <a:bodyPr/>
          <a:lstStyle/>
          <a:p>
            <a:fld id="{038C631A-C551-46EC-8FC3-C3F8069A2A29}" type="datetimeFigureOut">
              <a:rPr lang="vi-VN" smtClean="0"/>
              <a:t>09/08/2022</a:t>
            </a:fld>
            <a:endParaRPr lang="vi-VN"/>
          </a:p>
        </p:txBody>
      </p:sp>
      <p:sp>
        <p:nvSpPr>
          <p:cNvPr id="6" name="Footer Placeholder 5">
            <a:extLst>
              <a:ext uri="{FF2B5EF4-FFF2-40B4-BE49-F238E27FC236}">
                <a16:creationId xmlns:a16="http://schemas.microsoft.com/office/drawing/2014/main" id="{FBC3698E-C623-0041-90E4-B2F233C14D6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D5FAE5F7-D41F-0363-2748-CBD69146013D}"/>
              </a:ext>
            </a:extLst>
          </p:cNvPr>
          <p:cNvSpPr>
            <a:spLocks noGrp="1"/>
          </p:cNvSpPr>
          <p:nvPr>
            <p:ph type="sldNum" sz="quarter" idx="12"/>
          </p:nvPr>
        </p:nvSpPr>
        <p:spPr/>
        <p:txBody>
          <a:bodyPr/>
          <a:lstStyle/>
          <a:p>
            <a:fld id="{BA3207D5-EFFF-4ACF-9E7A-951D3DCE30E5}" type="slidenum">
              <a:rPr lang="vi-VN" smtClean="0"/>
              <a:t>‹#›</a:t>
            </a:fld>
            <a:endParaRPr lang="vi-VN"/>
          </a:p>
        </p:txBody>
      </p:sp>
    </p:spTree>
    <p:extLst>
      <p:ext uri="{BB962C8B-B14F-4D97-AF65-F5344CB8AC3E}">
        <p14:creationId xmlns:p14="http://schemas.microsoft.com/office/powerpoint/2010/main" val="2336309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03C232-802E-CA8E-93A3-020E32AF80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9D03EE3F-0AFC-BC22-F6F8-F93D47465B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0967BD7-CD9E-C36D-D74D-98FDF154D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8C631A-C551-46EC-8FC3-C3F8069A2A29}" type="datetimeFigureOut">
              <a:rPr lang="vi-VN" smtClean="0"/>
              <a:t>09/08/2022</a:t>
            </a:fld>
            <a:endParaRPr lang="vi-VN"/>
          </a:p>
        </p:txBody>
      </p:sp>
      <p:sp>
        <p:nvSpPr>
          <p:cNvPr id="5" name="Footer Placeholder 4">
            <a:extLst>
              <a:ext uri="{FF2B5EF4-FFF2-40B4-BE49-F238E27FC236}">
                <a16:creationId xmlns:a16="http://schemas.microsoft.com/office/drawing/2014/main" id="{3EBC37A0-557A-1C02-3EFE-A035C405B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937C8142-7473-C45E-24B5-683783BB7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207D5-EFFF-4ACF-9E7A-951D3DCE30E5}" type="slidenum">
              <a:rPr lang="vi-VN" smtClean="0"/>
              <a:t>‹#›</a:t>
            </a:fld>
            <a:endParaRPr lang="vi-VN"/>
          </a:p>
        </p:txBody>
      </p:sp>
    </p:spTree>
    <p:extLst>
      <p:ext uri="{BB962C8B-B14F-4D97-AF65-F5344CB8AC3E}">
        <p14:creationId xmlns:p14="http://schemas.microsoft.com/office/powerpoint/2010/main" val="273316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gif"/></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CA44F5C-CBD8-11DE-2E50-1149132458FD}"/>
              </a:ext>
            </a:extLst>
          </p:cNvPr>
          <p:cNvSpPr>
            <a:spLocks noGrp="1"/>
          </p:cNvSpPr>
          <p:nvPr>
            <p:ph type="ctrTitle"/>
          </p:nvPr>
        </p:nvSpPr>
        <p:spPr>
          <a:xfrm>
            <a:off x="951379" y="2606128"/>
            <a:ext cx="10289227" cy="890174"/>
          </a:xfrm>
        </p:spPr>
        <p:txBody>
          <a:bodyPr>
            <a:normAutofit/>
          </a:bodyPr>
          <a:lstStyle/>
          <a:p>
            <a:r>
              <a:rPr lang="en-US" sz="4800" dirty="0"/>
              <a:t>XÂY DỰNG WEBSITE BÁN GIÀY THỂ THAO</a:t>
            </a:r>
            <a:endParaRPr lang="vi-VN" sz="4800" dirty="0"/>
          </a:p>
        </p:txBody>
      </p:sp>
      <p:sp>
        <p:nvSpPr>
          <p:cNvPr id="17" name="Subtitle 16">
            <a:extLst>
              <a:ext uri="{FF2B5EF4-FFF2-40B4-BE49-F238E27FC236}">
                <a16:creationId xmlns:a16="http://schemas.microsoft.com/office/drawing/2014/main" id="{C481D9EA-EF1A-20FA-94D5-8B58AFB3F69B}"/>
              </a:ext>
            </a:extLst>
          </p:cNvPr>
          <p:cNvSpPr>
            <a:spLocks noGrp="1"/>
          </p:cNvSpPr>
          <p:nvPr>
            <p:ph type="subTitle" idx="1"/>
          </p:nvPr>
        </p:nvSpPr>
        <p:spPr>
          <a:xfrm>
            <a:off x="3056700" y="4102570"/>
            <a:ext cx="6078583" cy="1655762"/>
          </a:xfrm>
        </p:spPr>
        <p:txBody>
          <a:bodyPr>
            <a:normAutofit/>
          </a:bodyPr>
          <a:lstStyle/>
          <a:p>
            <a:pPr algn="l"/>
            <a:r>
              <a:rPr lang="en-US" dirty="0" err="1"/>
              <a:t>Giảng</a:t>
            </a:r>
            <a:r>
              <a:rPr lang="en-US" dirty="0"/>
              <a:t> viên </a:t>
            </a:r>
            <a:r>
              <a:rPr lang="en-US" dirty="0" err="1"/>
              <a:t>hướng</a:t>
            </a:r>
            <a:r>
              <a:rPr lang="en-US" dirty="0"/>
              <a:t> </a:t>
            </a:r>
            <a:r>
              <a:rPr lang="en-US" dirty="0" err="1"/>
              <a:t>dẫn</a:t>
            </a:r>
            <a:r>
              <a:rPr lang="en-US" dirty="0"/>
              <a:t>: </a:t>
            </a:r>
            <a:r>
              <a:rPr lang="en-US" dirty="0" err="1"/>
              <a:t>Ths</a:t>
            </a:r>
            <a:r>
              <a:rPr lang="en-US" dirty="0"/>
              <a:t>. Lê Thị </a:t>
            </a:r>
            <a:r>
              <a:rPr lang="en-US" dirty="0" err="1"/>
              <a:t>Mỹ</a:t>
            </a:r>
            <a:r>
              <a:rPr lang="en-US" dirty="0"/>
              <a:t> Dung</a:t>
            </a:r>
          </a:p>
          <a:p>
            <a:pPr algn="l"/>
            <a:r>
              <a:rPr lang="en-US" dirty="0" err="1"/>
              <a:t>Sinh</a:t>
            </a:r>
            <a:r>
              <a:rPr lang="en-US" dirty="0"/>
              <a:t> viên thực hiện:  1. </a:t>
            </a:r>
            <a:r>
              <a:rPr lang="en-US" dirty="0" err="1"/>
              <a:t>Nhâm</a:t>
            </a:r>
            <a:r>
              <a:rPr lang="en-US" dirty="0"/>
              <a:t> Trung Tiến</a:t>
            </a:r>
          </a:p>
          <a:p>
            <a:pPr marL="2151063" algn="l"/>
            <a:r>
              <a:rPr lang="en-US" dirty="0"/>
              <a:t>      2. </a:t>
            </a:r>
            <a:r>
              <a:rPr lang="en-US" dirty="0" err="1"/>
              <a:t>Đặng</a:t>
            </a:r>
            <a:r>
              <a:rPr lang="en-US" dirty="0"/>
              <a:t> </a:t>
            </a:r>
            <a:r>
              <a:rPr lang="en-US" dirty="0" err="1"/>
              <a:t>Hồng</a:t>
            </a:r>
            <a:r>
              <a:rPr lang="en-US" dirty="0"/>
              <a:t> </a:t>
            </a:r>
            <a:r>
              <a:rPr lang="en-US" dirty="0" err="1"/>
              <a:t>Bảo</a:t>
            </a:r>
            <a:r>
              <a:rPr lang="en-US" dirty="0"/>
              <a:t> </a:t>
            </a:r>
            <a:r>
              <a:rPr lang="en-US" dirty="0" err="1"/>
              <a:t>Thái</a:t>
            </a:r>
            <a:endParaRPr lang="vi-VN" dirty="0"/>
          </a:p>
        </p:txBody>
      </p:sp>
      <p:sp>
        <p:nvSpPr>
          <p:cNvPr id="18" name="TextBox 17">
            <a:extLst>
              <a:ext uri="{FF2B5EF4-FFF2-40B4-BE49-F238E27FC236}">
                <a16:creationId xmlns:a16="http://schemas.microsoft.com/office/drawing/2014/main" id="{78ED9870-E44C-C42C-5F7D-84C2685213D8}"/>
              </a:ext>
            </a:extLst>
          </p:cNvPr>
          <p:cNvSpPr txBox="1"/>
          <p:nvPr/>
        </p:nvSpPr>
        <p:spPr>
          <a:xfrm>
            <a:off x="2181491" y="1291207"/>
            <a:ext cx="7829005" cy="523220"/>
          </a:xfrm>
          <a:prstGeom prst="rect">
            <a:avLst/>
          </a:prstGeom>
          <a:noFill/>
        </p:spPr>
        <p:txBody>
          <a:bodyPr wrap="square" rtlCol="0">
            <a:spAutoFit/>
          </a:bodyPr>
          <a:lstStyle/>
          <a:p>
            <a:pPr algn="ctr"/>
            <a:r>
              <a:rPr lang="en-US" sz="2800" dirty="0">
                <a:latin typeface="+mj-lt"/>
              </a:rPr>
              <a:t>BÁO CÁO LUẬN VĂN TỐT NGHIỆP</a:t>
            </a:r>
          </a:p>
        </p:txBody>
      </p:sp>
      <p:sp>
        <p:nvSpPr>
          <p:cNvPr id="19" name="TextBox 18">
            <a:extLst>
              <a:ext uri="{FF2B5EF4-FFF2-40B4-BE49-F238E27FC236}">
                <a16:creationId xmlns:a16="http://schemas.microsoft.com/office/drawing/2014/main" id="{5AC0DA12-099D-880F-52F0-1A05186A8BF0}"/>
              </a:ext>
            </a:extLst>
          </p:cNvPr>
          <p:cNvSpPr txBox="1"/>
          <p:nvPr/>
        </p:nvSpPr>
        <p:spPr>
          <a:xfrm>
            <a:off x="2181491" y="5533"/>
            <a:ext cx="7829005" cy="1015663"/>
          </a:xfrm>
          <a:prstGeom prst="rect">
            <a:avLst/>
          </a:prstGeom>
          <a:noFill/>
        </p:spPr>
        <p:txBody>
          <a:bodyPr wrap="square" rtlCol="0">
            <a:spAutoFit/>
          </a:bodyPr>
          <a:lstStyle/>
          <a:p>
            <a:pPr algn="ctr"/>
            <a:r>
              <a:rPr lang="en-US" sz="2000" dirty="0">
                <a:latin typeface="+mj-lt"/>
              </a:rPr>
              <a:t>TRƯỜNG ĐẠI HỌC CÔNG NGHỆ SÀI GÒN</a:t>
            </a:r>
          </a:p>
          <a:p>
            <a:pPr algn="ctr"/>
            <a:r>
              <a:rPr lang="en-US" sz="2000" dirty="0">
                <a:latin typeface="+mj-lt"/>
              </a:rPr>
              <a:t>KHOA CÔNG NGHỆ THÔNG TIN</a:t>
            </a:r>
          </a:p>
          <a:p>
            <a:pPr algn="ctr"/>
            <a:r>
              <a:rPr lang="en-US" sz="2000" dirty="0">
                <a:latin typeface="+mj-lt"/>
              </a:rPr>
              <a:t>---</a:t>
            </a:r>
            <a:r>
              <a:rPr lang="en-US" sz="2000" dirty="0" err="1">
                <a:latin typeface="+mj-lt"/>
              </a:rPr>
              <a:t>oOo</a:t>
            </a:r>
            <a:r>
              <a:rPr lang="en-US" sz="2000" dirty="0">
                <a:latin typeface="+mj-lt"/>
              </a:rPr>
              <a:t>---</a:t>
            </a:r>
            <a:endParaRPr lang="vi-VN" sz="2000" dirty="0">
              <a:latin typeface="+mj-lt"/>
            </a:endParaRPr>
          </a:p>
        </p:txBody>
      </p:sp>
      <p:sp>
        <p:nvSpPr>
          <p:cNvPr id="20" name="TextBox 19">
            <a:extLst>
              <a:ext uri="{FF2B5EF4-FFF2-40B4-BE49-F238E27FC236}">
                <a16:creationId xmlns:a16="http://schemas.microsoft.com/office/drawing/2014/main" id="{8DF5FD0D-D585-28B9-892E-CC55E5A44D69}"/>
              </a:ext>
            </a:extLst>
          </p:cNvPr>
          <p:cNvSpPr txBox="1"/>
          <p:nvPr/>
        </p:nvSpPr>
        <p:spPr>
          <a:xfrm>
            <a:off x="4284480" y="1874397"/>
            <a:ext cx="3623026" cy="553998"/>
          </a:xfrm>
          <a:prstGeom prst="rect">
            <a:avLst/>
          </a:prstGeom>
          <a:noFill/>
        </p:spPr>
        <p:txBody>
          <a:bodyPr wrap="square" rtlCol="0">
            <a:spAutoFit/>
          </a:bodyPr>
          <a:lstStyle/>
          <a:p>
            <a:pPr algn="ctr"/>
            <a:r>
              <a:rPr lang="en-US" sz="3000" b="1" dirty="0">
                <a:latin typeface="+mj-lt"/>
              </a:rPr>
              <a:t>ĐỀ TÀI</a:t>
            </a:r>
          </a:p>
        </p:txBody>
      </p:sp>
      <p:pic>
        <p:nvPicPr>
          <p:cNvPr id="1026" name="Picture 2">
            <a:extLst>
              <a:ext uri="{FF2B5EF4-FFF2-40B4-BE49-F238E27FC236}">
                <a16:creationId xmlns:a16="http://schemas.microsoft.com/office/drawing/2014/main" id="{2E690B0D-0254-7543-13BF-B0296D3DA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14994"/>
            <a:ext cx="2762250" cy="20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157662"/>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970383"/>
          </a:xfrm>
        </p:spPr>
        <p:txBody>
          <a:bodyPr>
            <a:normAutofit lnSpcReduction="10000"/>
          </a:bodyPr>
          <a:lstStyle/>
          <a:p>
            <a:pPr marL="514350" indent="-514350">
              <a:buFont typeface="+mj-lt"/>
              <a:buAutoNum type="arabicPeriod"/>
            </a:pPr>
            <a:r>
              <a:rPr lang="en-US" sz="3200" dirty="0" err="1"/>
              <a:t>Kiến</a:t>
            </a:r>
            <a:r>
              <a:rPr lang="en-US" sz="3200" dirty="0"/>
              <a:t> </a:t>
            </a:r>
            <a:r>
              <a:rPr lang="en-US" sz="3200" dirty="0" err="1"/>
              <a:t>trúc</a:t>
            </a:r>
            <a:endParaRPr lang="en-US" sz="3200" dirty="0"/>
          </a:p>
          <a:p>
            <a:pPr lvl="1"/>
            <a:r>
              <a:rPr lang="en-US" sz="2800" dirty="0"/>
              <a:t>Mô hình Client – Server</a:t>
            </a:r>
          </a:p>
          <a:p>
            <a:pPr algn="just"/>
            <a:endParaRPr lang="vi-VN" dirty="0">
              <a:latin typeface="Calibri (Body)"/>
            </a:endParaRPr>
          </a:p>
        </p:txBody>
      </p:sp>
      <p:pic>
        <p:nvPicPr>
          <p:cNvPr id="8194" name="Picture 2" descr="REST API là gì? Cách thiết kế REST API có thể bạn chưa biết">
            <a:extLst>
              <a:ext uri="{FF2B5EF4-FFF2-40B4-BE49-F238E27FC236}">
                <a16:creationId xmlns:a16="http://schemas.microsoft.com/office/drawing/2014/main" id="{C049E957-4C0E-D20D-0C42-550DA9C88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692593"/>
            <a:ext cx="95250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6977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fade">
                                      <p:cBhvr>
                                        <p:cTn id="22"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1F51DA5-85CF-9002-A7B5-AEC81A3D2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171" y="640703"/>
            <a:ext cx="7062652" cy="495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383177" y="104503"/>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383176" y="640703"/>
            <a:ext cx="3918858" cy="5429172"/>
          </a:xfrm>
        </p:spPr>
        <p:txBody>
          <a:bodyPr>
            <a:normAutofit/>
          </a:bodyPr>
          <a:lstStyle/>
          <a:p>
            <a:pPr marL="514350" indent="-514350">
              <a:buFont typeface="+mj-lt"/>
              <a:buAutoNum type="arabicPeriod" startAt="2"/>
            </a:pPr>
            <a:r>
              <a:rPr lang="en-US" sz="3200" dirty="0" err="1"/>
              <a:t>Đối</a:t>
            </a:r>
            <a:r>
              <a:rPr lang="en-US" sz="3200" dirty="0"/>
              <a:t> </a:t>
            </a:r>
            <a:r>
              <a:rPr lang="en-US" sz="3200" dirty="0" err="1"/>
              <a:t>tượng</a:t>
            </a:r>
            <a:r>
              <a:rPr lang="en-US" sz="3200" dirty="0"/>
              <a:t> sử </a:t>
            </a:r>
            <a:r>
              <a:rPr lang="en-US" sz="3200" dirty="0" err="1"/>
              <a:t>dụng</a:t>
            </a:r>
            <a:endParaRPr lang="en-US" sz="2400" dirty="0"/>
          </a:p>
          <a:p>
            <a:pPr marL="269875" lvl="1"/>
            <a:r>
              <a:rPr lang="en-US" dirty="0"/>
              <a:t>Khách hàng: </a:t>
            </a:r>
            <a:r>
              <a:rPr lang="en-US" dirty="0" err="1"/>
              <a:t>mua</a:t>
            </a:r>
            <a:r>
              <a:rPr lang="en-US" dirty="0"/>
              <a:t> hàng online(</a:t>
            </a:r>
            <a:r>
              <a:rPr lang="en-US" dirty="0" err="1"/>
              <a:t>đặt</a:t>
            </a:r>
            <a:r>
              <a:rPr lang="en-US" dirty="0"/>
              <a:t> hàng, </a:t>
            </a:r>
            <a:r>
              <a:rPr lang="en-US" dirty="0" err="1"/>
              <a:t>giỏ</a:t>
            </a:r>
            <a:r>
              <a:rPr lang="en-US" dirty="0"/>
              <a:t> hàng, </a:t>
            </a:r>
            <a:r>
              <a:rPr lang="en-US" dirty="0" err="1"/>
              <a:t>tra</a:t>
            </a:r>
            <a:r>
              <a:rPr lang="en-US" dirty="0"/>
              <a:t> </a:t>
            </a:r>
            <a:r>
              <a:rPr lang="en-US" dirty="0" err="1"/>
              <a:t>cứu</a:t>
            </a:r>
            <a:r>
              <a:rPr lang="en-US" dirty="0"/>
              <a:t> </a:t>
            </a:r>
            <a:r>
              <a:rPr lang="en-US" dirty="0" err="1"/>
              <a:t>đơn</a:t>
            </a:r>
            <a:r>
              <a:rPr lang="en-US" dirty="0"/>
              <a:t>, </a:t>
            </a:r>
            <a:r>
              <a:rPr lang="en-US" dirty="0" err="1"/>
              <a:t>xem</a:t>
            </a:r>
            <a:r>
              <a:rPr lang="en-US" dirty="0"/>
              <a:t> </a:t>
            </a:r>
            <a:r>
              <a:rPr lang="en-US" dirty="0" err="1"/>
              <a:t>lịch</a:t>
            </a:r>
            <a:r>
              <a:rPr lang="en-US" dirty="0"/>
              <a:t> sử, </a:t>
            </a:r>
            <a:r>
              <a:rPr lang="en-US" dirty="0" err="1"/>
              <a:t>bình</a:t>
            </a:r>
            <a:r>
              <a:rPr lang="en-US" dirty="0"/>
              <a:t> </a:t>
            </a:r>
            <a:r>
              <a:rPr lang="en-US" dirty="0" err="1"/>
              <a:t>luận</a:t>
            </a:r>
            <a:r>
              <a:rPr lang="en-US" dirty="0"/>
              <a:t>,…)</a:t>
            </a:r>
          </a:p>
          <a:p>
            <a:pPr marL="269875" lvl="1"/>
            <a:r>
              <a:rPr lang="en-US" dirty="0" err="1"/>
              <a:t>Chủ</a:t>
            </a:r>
            <a:r>
              <a:rPr lang="en-US" dirty="0"/>
              <a:t> cửa hàng (QTV): các chức </a:t>
            </a:r>
            <a:r>
              <a:rPr lang="en-US" dirty="0" err="1"/>
              <a:t>năng</a:t>
            </a:r>
            <a:r>
              <a:rPr lang="en-US" dirty="0"/>
              <a:t> </a:t>
            </a:r>
            <a:r>
              <a:rPr lang="en-US" dirty="0" err="1"/>
              <a:t>quản</a:t>
            </a:r>
            <a:r>
              <a:rPr lang="en-US" dirty="0"/>
              <a:t> </a:t>
            </a:r>
            <a:r>
              <a:rPr lang="en-US" dirty="0" err="1"/>
              <a:t>lý</a:t>
            </a:r>
            <a:r>
              <a:rPr lang="en-US" dirty="0"/>
              <a:t>(toàn </a:t>
            </a:r>
            <a:r>
              <a:rPr lang="en-US" dirty="0" err="1"/>
              <a:t>quyền</a:t>
            </a:r>
            <a:r>
              <a:rPr lang="en-US" dirty="0"/>
              <a:t>)</a:t>
            </a:r>
          </a:p>
          <a:p>
            <a:pPr marL="269875" lvl="1"/>
            <a:r>
              <a:rPr lang="en-US" dirty="0"/>
              <a:t>Nhân viên: </a:t>
            </a:r>
            <a:r>
              <a:rPr lang="en-US" dirty="0" err="1"/>
              <a:t>duyệt</a:t>
            </a:r>
            <a:r>
              <a:rPr lang="en-US" dirty="0"/>
              <a:t> </a:t>
            </a:r>
            <a:r>
              <a:rPr lang="en-US" dirty="0" err="1"/>
              <a:t>đơn</a:t>
            </a:r>
            <a:r>
              <a:rPr lang="en-US" dirty="0"/>
              <a:t>, </a:t>
            </a:r>
            <a:r>
              <a:rPr lang="en-US" dirty="0" err="1"/>
              <a:t>thêm</a:t>
            </a:r>
            <a:r>
              <a:rPr lang="en-US" dirty="0"/>
              <a:t> </a:t>
            </a:r>
            <a:r>
              <a:rPr lang="en-US" dirty="0" err="1"/>
              <a:t>khuyến</a:t>
            </a:r>
            <a:r>
              <a:rPr lang="en-US" dirty="0"/>
              <a:t> mãi</a:t>
            </a:r>
          </a:p>
          <a:p>
            <a:pPr lvl="1"/>
            <a:endParaRPr lang="en-US" dirty="0"/>
          </a:p>
        </p:txBody>
      </p:sp>
      <p:sp>
        <p:nvSpPr>
          <p:cNvPr id="4" name="TextBox 3">
            <a:extLst>
              <a:ext uri="{FF2B5EF4-FFF2-40B4-BE49-F238E27FC236}">
                <a16:creationId xmlns:a16="http://schemas.microsoft.com/office/drawing/2014/main" id="{761D889D-5238-7960-1314-F72CD49398FD}"/>
              </a:ext>
            </a:extLst>
          </p:cNvPr>
          <p:cNvSpPr txBox="1"/>
          <p:nvPr/>
        </p:nvSpPr>
        <p:spPr>
          <a:xfrm>
            <a:off x="7471954" y="5757771"/>
            <a:ext cx="2478692" cy="369332"/>
          </a:xfrm>
          <a:prstGeom prst="rect">
            <a:avLst/>
          </a:prstGeom>
          <a:noFill/>
        </p:spPr>
        <p:txBody>
          <a:bodyPr wrap="none" rtlCol="0">
            <a:spAutoFit/>
          </a:bodyPr>
          <a:lstStyle/>
          <a:p>
            <a:r>
              <a:rPr lang="en-US" dirty="0"/>
              <a:t>Sơ </a:t>
            </a:r>
            <a:r>
              <a:rPr lang="en-US" dirty="0" err="1"/>
              <a:t>đồ</a:t>
            </a:r>
            <a:r>
              <a:rPr lang="en-US" dirty="0"/>
              <a:t> </a:t>
            </a:r>
            <a:r>
              <a:rPr lang="en-US" dirty="0" err="1"/>
              <a:t>usecase</a:t>
            </a:r>
            <a:r>
              <a:rPr lang="en-US" dirty="0"/>
              <a:t> </a:t>
            </a:r>
            <a:r>
              <a:rPr lang="en-US" dirty="0" err="1"/>
              <a:t>tổng</a:t>
            </a:r>
            <a:r>
              <a:rPr lang="en-US" dirty="0"/>
              <a:t> </a:t>
            </a:r>
            <a:r>
              <a:rPr lang="en-US" dirty="0" err="1"/>
              <a:t>quát</a:t>
            </a:r>
            <a:endParaRPr lang="vi-VN" dirty="0"/>
          </a:p>
        </p:txBody>
      </p:sp>
    </p:spTree>
    <p:extLst>
      <p:ext uri="{BB962C8B-B14F-4D97-AF65-F5344CB8AC3E}">
        <p14:creationId xmlns:p14="http://schemas.microsoft.com/office/powerpoint/2010/main" val="13080836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left)">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left)">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wipe(left)">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36201"/>
          </a:xfrm>
        </p:spPr>
        <p:txBody>
          <a:bodyPr>
            <a:normAutofit/>
          </a:bodyPr>
          <a:lstStyle/>
          <a:p>
            <a:pPr marL="514350" indent="-514350">
              <a:buFont typeface="+mj-lt"/>
              <a:buAutoNum type="arabicPeriod" startAt="3"/>
            </a:pPr>
            <a:r>
              <a:rPr lang="en-US" sz="3200" dirty="0"/>
              <a:t>Chức </a:t>
            </a:r>
            <a:r>
              <a:rPr lang="en-US" sz="3200" dirty="0" err="1"/>
              <a:t>năng</a:t>
            </a:r>
            <a:endParaRPr lang="en-US" sz="3200" dirty="0"/>
          </a:p>
        </p:txBody>
      </p:sp>
      <p:pic>
        <p:nvPicPr>
          <p:cNvPr id="11" name="Picture 10">
            <a:extLst>
              <a:ext uri="{FF2B5EF4-FFF2-40B4-BE49-F238E27FC236}">
                <a16:creationId xmlns:a16="http://schemas.microsoft.com/office/drawing/2014/main" id="{6D2DCEC3-F98D-AB0C-86DD-D086B61E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24" y="1105988"/>
            <a:ext cx="11312435" cy="4782918"/>
          </a:xfrm>
          <a:prstGeom prst="rect">
            <a:avLst/>
          </a:prstGeom>
        </p:spPr>
      </p:pic>
      <p:sp>
        <p:nvSpPr>
          <p:cNvPr id="4" name="TextBox 3">
            <a:extLst>
              <a:ext uri="{FF2B5EF4-FFF2-40B4-BE49-F238E27FC236}">
                <a16:creationId xmlns:a16="http://schemas.microsoft.com/office/drawing/2014/main" id="{2E05728B-5B3E-1C01-5004-B4676C272F8A}"/>
              </a:ext>
            </a:extLst>
          </p:cNvPr>
          <p:cNvSpPr txBox="1"/>
          <p:nvPr/>
        </p:nvSpPr>
        <p:spPr>
          <a:xfrm>
            <a:off x="5129349" y="6032631"/>
            <a:ext cx="1750800" cy="369332"/>
          </a:xfrm>
          <a:prstGeom prst="rect">
            <a:avLst/>
          </a:prstGeom>
          <a:noFill/>
        </p:spPr>
        <p:txBody>
          <a:bodyPr wrap="none" rtlCol="0">
            <a:spAutoFit/>
          </a:bodyPr>
          <a:lstStyle/>
          <a:p>
            <a:r>
              <a:rPr lang="en-US" dirty="0"/>
              <a:t>Sơ </a:t>
            </a:r>
            <a:r>
              <a:rPr lang="en-US" dirty="0" err="1"/>
              <a:t>đồ</a:t>
            </a:r>
            <a:r>
              <a:rPr lang="en-US" dirty="0"/>
              <a:t> chức </a:t>
            </a:r>
            <a:r>
              <a:rPr lang="en-US" dirty="0" err="1"/>
              <a:t>năng</a:t>
            </a:r>
            <a:endParaRPr lang="vi-VN" dirty="0"/>
          </a:p>
        </p:txBody>
      </p:sp>
    </p:spTree>
    <p:extLst>
      <p:ext uri="{BB962C8B-B14F-4D97-AF65-F5344CB8AC3E}">
        <p14:creationId xmlns:p14="http://schemas.microsoft.com/office/powerpoint/2010/main" val="39131601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III. THIẾT KẾ HỆ THỐNG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64063"/>
            <a:ext cx="9832847" cy="368625"/>
          </a:xfrm>
        </p:spPr>
        <p:txBody>
          <a:bodyPr>
            <a:normAutofit fontScale="77500" lnSpcReduction="20000"/>
          </a:bodyPr>
          <a:lstStyle/>
          <a:p>
            <a:pPr marL="514350" indent="-514350">
              <a:buFont typeface="+mj-lt"/>
              <a:buAutoNum type="arabicPeriod" startAt="4"/>
            </a:pPr>
            <a:r>
              <a:rPr lang="en-US" sz="3200" dirty="0" err="1"/>
              <a:t>Cơ</a:t>
            </a:r>
            <a:r>
              <a:rPr lang="en-US" sz="3200" dirty="0"/>
              <a:t> </a:t>
            </a:r>
            <a:r>
              <a:rPr lang="en-US" sz="3200" dirty="0" err="1"/>
              <a:t>sở</a:t>
            </a:r>
            <a:r>
              <a:rPr lang="en-US" sz="3200" dirty="0"/>
              <a:t> </a:t>
            </a:r>
            <a:r>
              <a:rPr lang="en-US" sz="3200" dirty="0" err="1"/>
              <a:t>dữ</a:t>
            </a:r>
            <a:r>
              <a:rPr lang="en-US" sz="3200" dirty="0"/>
              <a:t> </a:t>
            </a:r>
            <a:r>
              <a:rPr lang="en-US" sz="3200" dirty="0" err="1"/>
              <a:t>liệu</a:t>
            </a:r>
            <a:r>
              <a:rPr lang="en-US" sz="3200" dirty="0"/>
              <a:t>: 20 thực </a:t>
            </a:r>
            <a:r>
              <a:rPr lang="en-US" sz="3200" dirty="0" err="1"/>
              <a:t>thể</a:t>
            </a:r>
            <a:r>
              <a:rPr lang="en-US" sz="3200" dirty="0"/>
              <a:t>, 2 thực </a:t>
            </a:r>
            <a:r>
              <a:rPr lang="en-US" sz="3200" dirty="0" err="1"/>
              <a:t>thể</a:t>
            </a:r>
            <a:r>
              <a:rPr lang="en-US" sz="3200" dirty="0"/>
              <a:t> </a:t>
            </a:r>
            <a:r>
              <a:rPr lang="en-US" sz="3200" dirty="0" err="1"/>
              <a:t>hỗn</a:t>
            </a:r>
            <a:r>
              <a:rPr lang="en-US" sz="3200" dirty="0"/>
              <a:t> hợp </a:t>
            </a:r>
          </a:p>
          <a:p>
            <a:pPr algn="just"/>
            <a:endParaRPr lang="vi-VN" dirty="0">
              <a:latin typeface="Calibri (Body)"/>
            </a:endParaRPr>
          </a:p>
        </p:txBody>
      </p:sp>
      <p:pic>
        <p:nvPicPr>
          <p:cNvPr id="11266" name="Picture 2">
            <a:extLst>
              <a:ext uri="{FF2B5EF4-FFF2-40B4-BE49-F238E27FC236}">
                <a16:creationId xmlns:a16="http://schemas.microsoft.com/office/drawing/2014/main" id="{FAED6729-C6B2-07DE-4D85-74310B56B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691" y="984063"/>
            <a:ext cx="10448108" cy="5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11CD019-2176-9C0D-8154-2C808FCF5EFB}"/>
              </a:ext>
            </a:extLst>
          </p:cNvPr>
          <p:cNvSpPr txBox="1"/>
          <p:nvPr/>
        </p:nvSpPr>
        <p:spPr>
          <a:xfrm>
            <a:off x="5412189" y="6410285"/>
            <a:ext cx="1157689" cy="369332"/>
          </a:xfrm>
          <a:prstGeom prst="rect">
            <a:avLst/>
          </a:prstGeom>
          <a:noFill/>
        </p:spPr>
        <p:txBody>
          <a:bodyPr wrap="none" rtlCol="0">
            <a:spAutoFit/>
          </a:bodyPr>
          <a:lstStyle/>
          <a:p>
            <a:r>
              <a:rPr lang="en-US" dirty="0"/>
              <a:t>Sơ </a:t>
            </a:r>
            <a:r>
              <a:rPr lang="en-US" dirty="0" err="1"/>
              <a:t>đồ</a:t>
            </a:r>
            <a:r>
              <a:rPr lang="en-US" dirty="0"/>
              <a:t> ERD</a:t>
            </a:r>
            <a:endParaRPr lang="vi-VN" dirty="0"/>
          </a:p>
        </p:txBody>
      </p:sp>
    </p:spTree>
    <p:extLst>
      <p:ext uri="{BB962C8B-B14F-4D97-AF65-F5344CB8AC3E}">
        <p14:creationId xmlns:p14="http://schemas.microsoft.com/office/powerpoint/2010/main" val="42676515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fade">
                                      <p:cBhvr>
                                        <p:cTn id="17" dur="500"/>
                                        <p:tgtEl>
                                          <p:spTgt spid="1126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6"/>
            <a:ext cx="10691947" cy="1295767"/>
          </a:xfrm>
        </p:spPr>
        <p:txBody>
          <a:bodyPr>
            <a:normAutofit lnSpcReduction="10000"/>
          </a:bodyPr>
          <a:lstStyle/>
          <a:p>
            <a:pPr marL="514350" indent="-514350">
              <a:buFont typeface="+mj-lt"/>
              <a:buAutoNum type="arabicPeriod"/>
            </a:pPr>
            <a:r>
              <a:rPr lang="en-US" sz="3200" dirty="0"/>
              <a:t>Client Page:</a:t>
            </a:r>
          </a:p>
          <a:p>
            <a:pPr lvl="1"/>
            <a:r>
              <a:rPr lang="en-US" sz="2800" dirty="0" err="1"/>
              <a:t>Đăng</a:t>
            </a:r>
            <a:r>
              <a:rPr lang="en-US" sz="2800" dirty="0"/>
              <a:t> </a:t>
            </a:r>
            <a:r>
              <a:rPr lang="en-US" sz="2800" dirty="0" err="1"/>
              <a:t>nhập</a:t>
            </a:r>
            <a:r>
              <a:rPr lang="en-US" sz="2800" dirty="0"/>
              <a:t>, </a:t>
            </a:r>
            <a:r>
              <a:rPr lang="en-US" sz="2800" dirty="0" err="1"/>
              <a:t>đăng</a:t>
            </a:r>
            <a:r>
              <a:rPr lang="en-US" sz="2800" dirty="0"/>
              <a:t> </a:t>
            </a:r>
            <a:r>
              <a:rPr lang="en-US" sz="2800" dirty="0" err="1"/>
              <a:t>ký</a:t>
            </a:r>
            <a:r>
              <a:rPr lang="en-US" sz="2800" dirty="0"/>
              <a:t>, </a:t>
            </a:r>
            <a:r>
              <a:rPr lang="en-US" sz="2800" dirty="0" err="1"/>
              <a:t>khôi</a:t>
            </a:r>
            <a:r>
              <a:rPr lang="en-US" sz="2800" dirty="0"/>
              <a:t> phục </a:t>
            </a:r>
            <a:r>
              <a:rPr lang="en-US" sz="2800" dirty="0" err="1"/>
              <a:t>mật</a:t>
            </a:r>
            <a:r>
              <a:rPr lang="en-US" sz="2800" dirty="0"/>
              <a:t> khẩu, </a:t>
            </a:r>
            <a:r>
              <a:rPr lang="en-US" sz="2800" dirty="0" err="1"/>
              <a:t>đổi</a:t>
            </a:r>
            <a:r>
              <a:rPr lang="en-US" sz="2800" dirty="0"/>
              <a:t> </a:t>
            </a:r>
            <a:r>
              <a:rPr lang="en-US" sz="2800" dirty="0" err="1"/>
              <a:t>mật</a:t>
            </a:r>
            <a:r>
              <a:rPr lang="en-US" sz="2800" dirty="0"/>
              <a:t> khẩu </a:t>
            </a:r>
            <a:r>
              <a:rPr lang="en-US" sz="2800" dirty="0" err="1"/>
              <a:t>cập</a:t>
            </a:r>
            <a:r>
              <a:rPr lang="en-US" sz="2800" dirty="0"/>
              <a:t> </a:t>
            </a:r>
            <a:r>
              <a:rPr lang="en-US" sz="2800" dirty="0" err="1"/>
              <a:t>nhật</a:t>
            </a:r>
            <a:r>
              <a:rPr lang="en-US" sz="2800" dirty="0"/>
              <a:t> thông tin</a:t>
            </a:r>
          </a:p>
          <a:p>
            <a:pPr marL="514350" indent="-514350">
              <a:buFont typeface="+mj-lt"/>
              <a:buAutoNum type="arabicPeriod"/>
            </a:pPr>
            <a:endParaRPr lang="en-US" sz="3200" dirty="0"/>
          </a:p>
          <a:p>
            <a:pPr algn="just"/>
            <a:endParaRPr lang="vi-VN" dirty="0">
              <a:latin typeface="Calibri (Body)"/>
            </a:endParaRPr>
          </a:p>
        </p:txBody>
      </p:sp>
      <p:pic>
        <p:nvPicPr>
          <p:cNvPr id="8" name="Picture 7">
            <a:extLst>
              <a:ext uri="{FF2B5EF4-FFF2-40B4-BE49-F238E27FC236}">
                <a16:creationId xmlns:a16="http://schemas.microsoft.com/office/drawing/2014/main" id="{96C319E3-BEE7-77A2-174A-8D76F1EFF8EE}"/>
              </a:ext>
            </a:extLst>
          </p:cNvPr>
          <p:cNvPicPr>
            <a:picLocks noChangeAspect="1"/>
          </p:cNvPicPr>
          <p:nvPr/>
        </p:nvPicPr>
        <p:blipFill>
          <a:blip r:embed="rId2"/>
          <a:stretch>
            <a:fillRect/>
          </a:stretch>
        </p:blipFill>
        <p:spPr>
          <a:xfrm>
            <a:off x="461554" y="1823252"/>
            <a:ext cx="6522719" cy="4213489"/>
          </a:xfrm>
          <a:prstGeom prst="rect">
            <a:avLst/>
          </a:prstGeom>
        </p:spPr>
      </p:pic>
      <p:pic>
        <p:nvPicPr>
          <p:cNvPr id="10" name="Picture 9">
            <a:extLst>
              <a:ext uri="{FF2B5EF4-FFF2-40B4-BE49-F238E27FC236}">
                <a16:creationId xmlns:a16="http://schemas.microsoft.com/office/drawing/2014/main" id="{1F871BB1-09CA-C678-206C-B807D1BA809D}"/>
              </a:ext>
            </a:extLst>
          </p:cNvPr>
          <p:cNvPicPr>
            <a:picLocks noChangeAspect="1"/>
          </p:cNvPicPr>
          <p:nvPr/>
        </p:nvPicPr>
        <p:blipFill>
          <a:blip r:embed="rId3"/>
          <a:stretch>
            <a:fillRect/>
          </a:stretch>
        </p:blipFill>
        <p:spPr>
          <a:xfrm>
            <a:off x="5399314" y="1823252"/>
            <a:ext cx="6331131" cy="4203013"/>
          </a:xfrm>
          <a:prstGeom prst="rect">
            <a:avLst/>
          </a:prstGeom>
        </p:spPr>
      </p:pic>
    </p:spTree>
    <p:extLst>
      <p:ext uri="{BB962C8B-B14F-4D97-AF65-F5344CB8AC3E}">
        <p14:creationId xmlns:p14="http://schemas.microsoft.com/office/powerpoint/2010/main" val="15867801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a:pPr>
            <a:r>
              <a:rPr lang="en-US" sz="3200" dirty="0"/>
              <a:t>Client Page:</a:t>
            </a:r>
          </a:p>
          <a:p>
            <a:pPr lvl="1"/>
            <a:r>
              <a:rPr lang="en-US" sz="2800" dirty="0"/>
              <a:t>Filter, </a:t>
            </a:r>
            <a:r>
              <a:rPr lang="en-US" sz="2800" dirty="0" err="1"/>
              <a:t>xem</a:t>
            </a:r>
            <a:r>
              <a:rPr lang="en-US" sz="2800" dirty="0"/>
              <a:t> chi </a:t>
            </a:r>
            <a:r>
              <a:rPr lang="en-US" sz="2800" dirty="0" err="1"/>
              <a:t>tiết</a:t>
            </a:r>
            <a:r>
              <a:rPr lang="en-US" sz="2800" dirty="0"/>
              <a:t> </a:t>
            </a:r>
            <a:r>
              <a:rPr lang="en-US" sz="2800" dirty="0" err="1"/>
              <a:t>sản</a:t>
            </a:r>
            <a:r>
              <a:rPr lang="en-US" sz="2800" dirty="0"/>
              <a:t> phẩm, </a:t>
            </a:r>
            <a:r>
              <a:rPr lang="en-US" sz="2800" dirty="0" err="1"/>
              <a:t>bình</a:t>
            </a:r>
            <a:r>
              <a:rPr lang="en-US" sz="2800" dirty="0"/>
              <a:t> </a:t>
            </a:r>
            <a:r>
              <a:rPr lang="en-US" sz="2800" dirty="0" err="1"/>
              <a:t>luận</a:t>
            </a:r>
            <a:endParaRPr lang="en-US" sz="2800" dirty="0"/>
          </a:p>
          <a:p>
            <a:pPr marL="514350" indent="-514350">
              <a:buFont typeface="+mj-lt"/>
              <a:buAutoNum type="arabicPeriod"/>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637D6687-B089-6E8E-0E27-3BCA9CB43C5D}"/>
              </a:ext>
            </a:extLst>
          </p:cNvPr>
          <p:cNvPicPr>
            <a:picLocks noChangeAspect="1"/>
          </p:cNvPicPr>
          <p:nvPr/>
        </p:nvPicPr>
        <p:blipFill>
          <a:blip r:embed="rId2"/>
          <a:stretch>
            <a:fillRect/>
          </a:stretch>
        </p:blipFill>
        <p:spPr>
          <a:xfrm>
            <a:off x="716514" y="1463039"/>
            <a:ext cx="5013927" cy="4720047"/>
          </a:xfrm>
          <a:prstGeom prst="rect">
            <a:avLst/>
          </a:prstGeom>
        </p:spPr>
      </p:pic>
      <p:pic>
        <p:nvPicPr>
          <p:cNvPr id="7" name="Picture 6">
            <a:extLst>
              <a:ext uri="{FF2B5EF4-FFF2-40B4-BE49-F238E27FC236}">
                <a16:creationId xmlns:a16="http://schemas.microsoft.com/office/drawing/2014/main" id="{444B2337-6A97-6014-9498-C4E59AC52A17}"/>
              </a:ext>
            </a:extLst>
          </p:cNvPr>
          <p:cNvPicPr>
            <a:picLocks noChangeAspect="1"/>
          </p:cNvPicPr>
          <p:nvPr/>
        </p:nvPicPr>
        <p:blipFill>
          <a:blip r:embed="rId3"/>
          <a:stretch>
            <a:fillRect/>
          </a:stretch>
        </p:blipFill>
        <p:spPr>
          <a:xfrm>
            <a:off x="5381897" y="1377627"/>
            <a:ext cx="5693227" cy="4879118"/>
          </a:xfrm>
          <a:prstGeom prst="rect">
            <a:avLst/>
          </a:prstGeom>
        </p:spPr>
      </p:pic>
      <p:pic>
        <p:nvPicPr>
          <p:cNvPr id="11" name="Picture 10">
            <a:extLst>
              <a:ext uri="{FF2B5EF4-FFF2-40B4-BE49-F238E27FC236}">
                <a16:creationId xmlns:a16="http://schemas.microsoft.com/office/drawing/2014/main" id="{73182961-D67E-9212-6D1C-E8C5315759F0}"/>
              </a:ext>
            </a:extLst>
          </p:cNvPr>
          <p:cNvPicPr>
            <a:picLocks noChangeAspect="1"/>
          </p:cNvPicPr>
          <p:nvPr/>
        </p:nvPicPr>
        <p:blipFill>
          <a:blip r:embed="rId4"/>
          <a:stretch>
            <a:fillRect/>
          </a:stretch>
        </p:blipFill>
        <p:spPr>
          <a:xfrm>
            <a:off x="2926080" y="1438492"/>
            <a:ext cx="5869577" cy="5107068"/>
          </a:xfrm>
          <a:prstGeom prst="rect">
            <a:avLst/>
          </a:prstGeom>
        </p:spPr>
      </p:pic>
    </p:spTree>
    <p:extLst>
      <p:ext uri="{BB962C8B-B14F-4D97-AF65-F5344CB8AC3E}">
        <p14:creationId xmlns:p14="http://schemas.microsoft.com/office/powerpoint/2010/main" val="40221420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a:pPr>
            <a:r>
              <a:rPr lang="en-US" sz="3200" dirty="0"/>
              <a:t>Client Page:</a:t>
            </a:r>
          </a:p>
          <a:p>
            <a:pPr lvl="1"/>
            <a:r>
              <a:rPr lang="en-US" sz="2800" dirty="0" err="1"/>
              <a:t>Đặt</a:t>
            </a:r>
            <a:r>
              <a:rPr lang="en-US" sz="2800" dirty="0"/>
              <a:t> hàng</a:t>
            </a:r>
          </a:p>
          <a:p>
            <a:pPr marL="514350" indent="-514350">
              <a:buFont typeface="+mj-lt"/>
              <a:buAutoNum type="arabicPeriod"/>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4E7989CD-BAE3-6C1D-BABE-6CCA49A20125}"/>
              </a:ext>
            </a:extLst>
          </p:cNvPr>
          <p:cNvPicPr>
            <a:picLocks noChangeAspect="1"/>
          </p:cNvPicPr>
          <p:nvPr/>
        </p:nvPicPr>
        <p:blipFill>
          <a:blip r:embed="rId2"/>
          <a:stretch>
            <a:fillRect/>
          </a:stretch>
        </p:blipFill>
        <p:spPr>
          <a:xfrm>
            <a:off x="838201" y="1463040"/>
            <a:ext cx="4918166" cy="4322586"/>
          </a:xfrm>
          <a:prstGeom prst="rect">
            <a:avLst/>
          </a:prstGeom>
        </p:spPr>
      </p:pic>
      <p:pic>
        <p:nvPicPr>
          <p:cNvPr id="9" name="Picture 8">
            <a:extLst>
              <a:ext uri="{FF2B5EF4-FFF2-40B4-BE49-F238E27FC236}">
                <a16:creationId xmlns:a16="http://schemas.microsoft.com/office/drawing/2014/main" id="{D13A99B9-0D25-56BA-3E15-3741E6760C07}"/>
              </a:ext>
            </a:extLst>
          </p:cNvPr>
          <p:cNvPicPr>
            <a:picLocks noChangeAspect="1"/>
          </p:cNvPicPr>
          <p:nvPr/>
        </p:nvPicPr>
        <p:blipFill>
          <a:blip r:embed="rId3"/>
          <a:stretch>
            <a:fillRect/>
          </a:stretch>
        </p:blipFill>
        <p:spPr>
          <a:xfrm>
            <a:off x="5860869" y="1463040"/>
            <a:ext cx="6095999" cy="4322586"/>
          </a:xfrm>
          <a:prstGeom prst="rect">
            <a:avLst/>
          </a:prstGeom>
        </p:spPr>
      </p:pic>
    </p:spTree>
    <p:extLst>
      <p:ext uri="{BB962C8B-B14F-4D97-AF65-F5344CB8AC3E}">
        <p14:creationId xmlns:p14="http://schemas.microsoft.com/office/powerpoint/2010/main" val="315539429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a:pPr>
            <a:r>
              <a:rPr lang="en-US" sz="3200" dirty="0"/>
              <a:t>Client Page:</a:t>
            </a:r>
          </a:p>
          <a:p>
            <a:pPr lvl="1"/>
            <a:r>
              <a:rPr lang="en-US" sz="2800" dirty="0"/>
              <a:t>Xem </a:t>
            </a:r>
            <a:r>
              <a:rPr lang="en-US" sz="2800" dirty="0" err="1"/>
              <a:t>lịch</a:t>
            </a:r>
            <a:r>
              <a:rPr lang="en-US" sz="2800" dirty="0"/>
              <a:t> sử </a:t>
            </a:r>
            <a:r>
              <a:rPr lang="en-US" sz="2800" dirty="0" err="1"/>
              <a:t>đơn</a:t>
            </a:r>
            <a:r>
              <a:rPr lang="en-US" sz="2800" dirty="0"/>
              <a:t> hàng, </a:t>
            </a:r>
            <a:r>
              <a:rPr lang="en-US" sz="2800" dirty="0" err="1"/>
              <a:t>tra</a:t>
            </a:r>
            <a:r>
              <a:rPr lang="en-US" sz="2800" dirty="0"/>
              <a:t> </a:t>
            </a:r>
            <a:r>
              <a:rPr lang="en-US" sz="2800" dirty="0" err="1"/>
              <a:t>cứu</a:t>
            </a:r>
            <a:endParaRPr lang="en-US" sz="2800" dirty="0"/>
          </a:p>
          <a:p>
            <a:pPr marL="514350" indent="-514350">
              <a:buFont typeface="+mj-lt"/>
              <a:buAutoNum type="arabicPeriod"/>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C27C9F1F-7CE0-F172-0017-BE88EC4793DD}"/>
              </a:ext>
            </a:extLst>
          </p:cNvPr>
          <p:cNvPicPr>
            <a:picLocks noChangeAspect="1"/>
          </p:cNvPicPr>
          <p:nvPr/>
        </p:nvPicPr>
        <p:blipFill>
          <a:blip r:embed="rId2"/>
          <a:stretch>
            <a:fillRect/>
          </a:stretch>
        </p:blipFill>
        <p:spPr>
          <a:xfrm>
            <a:off x="221131" y="1463040"/>
            <a:ext cx="5482984" cy="4428309"/>
          </a:xfrm>
          <a:prstGeom prst="rect">
            <a:avLst/>
          </a:prstGeom>
        </p:spPr>
      </p:pic>
      <p:pic>
        <p:nvPicPr>
          <p:cNvPr id="8" name="Picture 7">
            <a:extLst>
              <a:ext uri="{FF2B5EF4-FFF2-40B4-BE49-F238E27FC236}">
                <a16:creationId xmlns:a16="http://schemas.microsoft.com/office/drawing/2014/main" id="{33336590-3542-A689-AAED-45EDC041CF42}"/>
              </a:ext>
            </a:extLst>
          </p:cNvPr>
          <p:cNvPicPr>
            <a:picLocks noChangeAspect="1"/>
          </p:cNvPicPr>
          <p:nvPr/>
        </p:nvPicPr>
        <p:blipFill>
          <a:blip r:embed="rId3"/>
          <a:stretch>
            <a:fillRect/>
          </a:stretch>
        </p:blipFill>
        <p:spPr>
          <a:xfrm>
            <a:off x="4528457" y="1382881"/>
            <a:ext cx="7188118" cy="4412674"/>
          </a:xfrm>
          <a:prstGeom prst="rect">
            <a:avLst/>
          </a:prstGeom>
        </p:spPr>
      </p:pic>
    </p:spTree>
    <p:extLst>
      <p:ext uri="{BB962C8B-B14F-4D97-AF65-F5344CB8AC3E}">
        <p14:creationId xmlns:p14="http://schemas.microsoft.com/office/powerpoint/2010/main" val="33374127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a:t>Thống </a:t>
            </a:r>
            <a:r>
              <a:rPr lang="en-US" sz="2800" dirty="0" err="1"/>
              <a:t>kê</a:t>
            </a:r>
            <a:r>
              <a:rPr lang="en-US" sz="2800" dirty="0"/>
              <a:t>, </a:t>
            </a:r>
            <a:r>
              <a:rPr lang="en-US" sz="2800" dirty="0" err="1"/>
              <a:t>quản</a:t>
            </a:r>
            <a:r>
              <a:rPr lang="en-US" sz="2800" dirty="0"/>
              <a:t> </a:t>
            </a:r>
            <a:r>
              <a:rPr lang="en-US" sz="2800" dirty="0" err="1"/>
              <a:t>lý</a:t>
            </a:r>
            <a:r>
              <a:rPr lang="en-US" sz="2800" dirty="0"/>
              <a:t> </a:t>
            </a:r>
            <a:r>
              <a:rPr lang="en-US" sz="2800" dirty="0" err="1"/>
              <a:t>danh</a:t>
            </a:r>
            <a:r>
              <a:rPr lang="en-US" sz="2800" dirty="0"/>
              <a:t> </a:t>
            </a:r>
            <a:r>
              <a:rPr lang="en-US" sz="2800" dirty="0" err="1"/>
              <a:t>mục</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CDE5E7D2-BBEB-7F49-7E84-F9F38259D24A}"/>
              </a:ext>
            </a:extLst>
          </p:cNvPr>
          <p:cNvPicPr>
            <a:picLocks noChangeAspect="1"/>
          </p:cNvPicPr>
          <p:nvPr/>
        </p:nvPicPr>
        <p:blipFill>
          <a:blip r:embed="rId2"/>
          <a:stretch>
            <a:fillRect/>
          </a:stretch>
        </p:blipFill>
        <p:spPr>
          <a:xfrm>
            <a:off x="1132115" y="1423233"/>
            <a:ext cx="9462889" cy="4766716"/>
          </a:xfrm>
          <a:prstGeom prst="rect">
            <a:avLst/>
          </a:prstGeom>
        </p:spPr>
      </p:pic>
    </p:spTree>
    <p:extLst>
      <p:ext uri="{BB962C8B-B14F-4D97-AF65-F5344CB8AC3E}">
        <p14:creationId xmlns:p14="http://schemas.microsoft.com/office/powerpoint/2010/main" val="91941471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a:t>
            </a:r>
            <a:r>
              <a:rPr lang="en-US" sz="2800" dirty="0" err="1"/>
              <a:t>datatable</a:t>
            </a:r>
            <a:r>
              <a:rPr lang="en-US" sz="2800" dirty="0"/>
              <a:t>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A3B349BF-CB8C-4210-128B-4D296997C1AD}"/>
              </a:ext>
            </a:extLst>
          </p:cNvPr>
          <p:cNvPicPr>
            <a:picLocks noChangeAspect="1"/>
          </p:cNvPicPr>
          <p:nvPr/>
        </p:nvPicPr>
        <p:blipFill>
          <a:blip r:embed="rId2"/>
          <a:stretch>
            <a:fillRect/>
          </a:stretch>
        </p:blipFill>
        <p:spPr>
          <a:xfrm>
            <a:off x="661852" y="1413502"/>
            <a:ext cx="7531430" cy="4282707"/>
          </a:xfrm>
          <a:prstGeom prst="rect">
            <a:avLst/>
          </a:prstGeom>
        </p:spPr>
      </p:pic>
      <p:pic>
        <p:nvPicPr>
          <p:cNvPr id="10" name="Picture 9">
            <a:extLst>
              <a:ext uri="{FF2B5EF4-FFF2-40B4-BE49-F238E27FC236}">
                <a16:creationId xmlns:a16="http://schemas.microsoft.com/office/drawing/2014/main" id="{BDA3988A-49A0-EF08-EA9D-C122E31534A2}"/>
              </a:ext>
            </a:extLst>
          </p:cNvPr>
          <p:cNvPicPr>
            <a:picLocks noChangeAspect="1"/>
          </p:cNvPicPr>
          <p:nvPr/>
        </p:nvPicPr>
        <p:blipFill>
          <a:blip r:embed="rId3"/>
          <a:stretch>
            <a:fillRect/>
          </a:stretch>
        </p:blipFill>
        <p:spPr>
          <a:xfrm>
            <a:off x="3354411" y="1413501"/>
            <a:ext cx="8175737" cy="4282707"/>
          </a:xfrm>
          <a:prstGeom prst="rect">
            <a:avLst/>
          </a:prstGeom>
        </p:spPr>
      </p:pic>
      <p:pic>
        <p:nvPicPr>
          <p:cNvPr id="12" name="Picture 11">
            <a:extLst>
              <a:ext uri="{FF2B5EF4-FFF2-40B4-BE49-F238E27FC236}">
                <a16:creationId xmlns:a16="http://schemas.microsoft.com/office/drawing/2014/main" id="{22B861FF-9486-3DB7-3271-070ABE6E3638}"/>
              </a:ext>
            </a:extLst>
          </p:cNvPr>
          <p:cNvPicPr>
            <a:picLocks noChangeAspect="1"/>
          </p:cNvPicPr>
          <p:nvPr/>
        </p:nvPicPr>
        <p:blipFill>
          <a:blip r:embed="rId4"/>
          <a:stretch>
            <a:fillRect/>
          </a:stretch>
        </p:blipFill>
        <p:spPr>
          <a:xfrm>
            <a:off x="1753199" y="1508342"/>
            <a:ext cx="8685601" cy="4133437"/>
          </a:xfrm>
          <a:prstGeom prst="rect">
            <a:avLst/>
          </a:prstGeom>
        </p:spPr>
      </p:pic>
    </p:spTree>
    <p:extLst>
      <p:ext uri="{BB962C8B-B14F-4D97-AF65-F5344CB8AC3E}">
        <p14:creationId xmlns:p14="http://schemas.microsoft.com/office/powerpoint/2010/main" val="258426222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FB7B-2E5C-904A-44FB-D091D04C12F9}"/>
              </a:ext>
            </a:extLst>
          </p:cNvPr>
          <p:cNvSpPr>
            <a:spLocks noGrp="1"/>
          </p:cNvSpPr>
          <p:nvPr>
            <p:ph type="title"/>
          </p:nvPr>
        </p:nvSpPr>
        <p:spPr>
          <a:xfrm>
            <a:off x="838200" y="197275"/>
            <a:ext cx="10515600" cy="767410"/>
          </a:xfrm>
        </p:spPr>
        <p:txBody>
          <a:bodyPr/>
          <a:lstStyle/>
          <a:p>
            <a:pPr algn="ctr"/>
            <a:r>
              <a:rPr lang="en-US" b="1" dirty="0"/>
              <a:t>NỘI DUNG</a:t>
            </a:r>
            <a:endParaRPr lang="vi-VN" b="1" dirty="0"/>
          </a:p>
        </p:txBody>
      </p:sp>
      <p:sp>
        <p:nvSpPr>
          <p:cNvPr id="6" name="Rectangle: Rounded Corners 5">
            <a:extLst>
              <a:ext uri="{FF2B5EF4-FFF2-40B4-BE49-F238E27FC236}">
                <a16:creationId xmlns:a16="http://schemas.microsoft.com/office/drawing/2014/main" id="{44869B30-FBF9-1B5D-2DD4-37B5E13A7BB3}"/>
              </a:ext>
            </a:extLst>
          </p:cNvPr>
          <p:cNvSpPr/>
          <p:nvPr/>
        </p:nvSpPr>
        <p:spPr>
          <a:xfrm>
            <a:off x="1715238" y="1086520"/>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 GIỚI THIỆU ĐỀ TÀI</a:t>
            </a:r>
            <a:endParaRPr lang="vi-VN" sz="3600" b="1" dirty="0">
              <a:latin typeface="+mj-lt"/>
            </a:endParaRPr>
          </a:p>
        </p:txBody>
      </p:sp>
      <p:sp>
        <p:nvSpPr>
          <p:cNvPr id="9" name="Rectangle: Rounded Corners 8">
            <a:extLst>
              <a:ext uri="{FF2B5EF4-FFF2-40B4-BE49-F238E27FC236}">
                <a16:creationId xmlns:a16="http://schemas.microsoft.com/office/drawing/2014/main" id="{AB937E51-F8DF-17DF-5DC5-602375166C19}"/>
              </a:ext>
            </a:extLst>
          </p:cNvPr>
          <p:cNvSpPr/>
          <p:nvPr/>
        </p:nvSpPr>
        <p:spPr>
          <a:xfrm>
            <a:off x="1715238" y="1975766"/>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II. CÔNG NGHỆ SỬ DỤNG</a:t>
            </a:r>
            <a:endParaRPr lang="vi-VN" sz="3600" b="1" dirty="0">
              <a:latin typeface="+mj-lt"/>
            </a:endParaRPr>
          </a:p>
        </p:txBody>
      </p:sp>
      <p:sp>
        <p:nvSpPr>
          <p:cNvPr id="10" name="Rectangle: Rounded Corners 9">
            <a:extLst>
              <a:ext uri="{FF2B5EF4-FFF2-40B4-BE49-F238E27FC236}">
                <a16:creationId xmlns:a16="http://schemas.microsoft.com/office/drawing/2014/main" id="{8501EB15-7BD6-2F7E-A66A-F9E904189EAD}"/>
              </a:ext>
            </a:extLst>
          </p:cNvPr>
          <p:cNvSpPr/>
          <p:nvPr/>
        </p:nvSpPr>
        <p:spPr>
          <a:xfrm>
            <a:off x="1715238" y="2865012"/>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III. THIẾT KẾ HỆ THỐNG</a:t>
            </a:r>
            <a:endParaRPr lang="vi-VN" sz="3600" b="1" dirty="0">
              <a:latin typeface="+mj-lt"/>
            </a:endParaRPr>
          </a:p>
        </p:txBody>
      </p:sp>
      <p:sp>
        <p:nvSpPr>
          <p:cNvPr id="11" name="Rectangle: Rounded Corners 10">
            <a:extLst>
              <a:ext uri="{FF2B5EF4-FFF2-40B4-BE49-F238E27FC236}">
                <a16:creationId xmlns:a16="http://schemas.microsoft.com/office/drawing/2014/main" id="{DCE49384-0F11-3C59-EDA3-EC7624A0BA79}"/>
              </a:ext>
            </a:extLst>
          </p:cNvPr>
          <p:cNvSpPr/>
          <p:nvPr/>
        </p:nvSpPr>
        <p:spPr>
          <a:xfrm>
            <a:off x="1715238" y="3754258"/>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IV. MỘT SỐ CHỨC NĂNG VÀ DEMO</a:t>
            </a:r>
            <a:endParaRPr lang="vi-VN" sz="3600" b="1" dirty="0">
              <a:latin typeface="+mj-lt"/>
            </a:endParaRPr>
          </a:p>
        </p:txBody>
      </p:sp>
      <p:sp>
        <p:nvSpPr>
          <p:cNvPr id="12" name="Rectangle: Rounded Corners 11">
            <a:extLst>
              <a:ext uri="{FF2B5EF4-FFF2-40B4-BE49-F238E27FC236}">
                <a16:creationId xmlns:a16="http://schemas.microsoft.com/office/drawing/2014/main" id="{19181905-1349-B52B-0916-BBEF1007CA2F}"/>
              </a:ext>
            </a:extLst>
          </p:cNvPr>
          <p:cNvSpPr/>
          <p:nvPr/>
        </p:nvSpPr>
        <p:spPr>
          <a:xfrm>
            <a:off x="1715238" y="4643504"/>
            <a:ext cx="8921318" cy="767411"/>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b="1" dirty="0">
                <a:latin typeface="+mj-lt"/>
              </a:rPr>
              <a:t>V. TỔNG KẾT</a:t>
            </a:r>
            <a:endParaRPr lang="vi-VN" sz="3600" b="1" dirty="0">
              <a:latin typeface="+mj-lt"/>
            </a:endParaRPr>
          </a:p>
        </p:txBody>
      </p:sp>
    </p:spTree>
    <p:extLst>
      <p:ext uri="{BB962C8B-B14F-4D97-AF65-F5344CB8AC3E}">
        <p14:creationId xmlns:p14="http://schemas.microsoft.com/office/powerpoint/2010/main" val="4372981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bg/>
                                          </p:spTgt>
                                        </p:tgtEl>
                                        <p:attrNameLst>
                                          <p:attrName>style.visibility</p:attrName>
                                        </p:attrNameLst>
                                      </p:cBhvr>
                                      <p:to>
                                        <p:strVal val="visible"/>
                                      </p:to>
                                    </p:set>
                                    <p:animEffect transition="in" filter="fade">
                                      <p:cBhvr>
                                        <p:cTn id="12" dur="500"/>
                                        <p:tgtEl>
                                          <p:spTgt spid="6">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bg/>
                                          </p:spTgt>
                                        </p:tgtEl>
                                        <p:attrNameLst>
                                          <p:attrName>style.visibility</p:attrName>
                                        </p:attrNameLst>
                                      </p:cBhvr>
                                      <p:to>
                                        <p:strVal val="visible"/>
                                      </p:to>
                                    </p:set>
                                    <p:animEffect transition="in" filter="fade">
                                      <p:cBhvr>
                                        <p:cTn id="20" dur="500"/>
                                        <p:tgtEl>
                                          <p:spTgt spid="9">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bg/>
                                          </p:spTgt>
                                        </p:tgtEl>
                                        <p:attrNameLst>
                                          <p:attrName>style.visibility</p:attrName>
                                        </p:attrNameLst>
                                      </p:cBhvr>
                                      <p:to>
                                        <p:strVal val="visible"/>
                                      </p:to>
                                    </p:set>
                                    <p:animEffect transition="in" filter="fade">
                                      <p:cBhvr>
                                        <p:cTn id="28" dur="500"/>
                                        <p:tgtEl>
                                          <p:spTgt spid="10">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bg/>
                                          </p:spTgt>
                                        </p:tgtEl>
                                        <p:attrNameLst>
                                          <p:attrName>style.visibility</p:attrName>
                                        </p:attrNameLst>
                                      </p:cBhvr>
                                      <p:to>
                                        <p:strVal val="visible"/>
                                      </p:to>
                                    </p:set>
                                    <p:animEffect transition="in" filter="fade">
                                      <p:cBhvr>
                                        <p:cTn id="36" dur="500"/>
                                        <p:tgtEl>
                                          <p:spTgt spid="11">
                                            <p:bg/>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bg/>
                                          </p:spTgt>
                                        </p:tgtEl>
                                        <p:attrNameLst>
                                          <p:attrName>style.visibility</p:attrName>
                                        </p:attrNameLst>
                                      </p:cBhvr>
                                      <p:to>
                                        <p:strVal val="visible"/>
                                      </p:to>
                                    </p:set>
                                    <p:animEffect transition="in" filter="fade">
                                      <p:cBhvr>
                                        <p:cTn id="44" dur="500"/>
                                        <p:tgtEl>
                                          <p:spTgt spid="12">
                                            <p:bg/>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xEl>
                                              <p:pRg st="0" end="0"/>
                                            </p:txEl>
                                          </p:spTgt>
                                        </p:tgtEl>
                                        <p:attrNameLst>
                                          <p:attrName>style.visibility</p:attrName>
                                        </p:attrNameLst>
                                      </p:cBhvr>
                                      <p:to>
                                        <p:strVal val="visible"/>
                                      </p:to>
                                    </p:set>
                                    <p:animEffect transition="in" filter="fade">
                                      <p:cBhvr>
                                        <p:cTn id="4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animBg="1"/>
      <p:bldP spid="9" grpId="0" build="p" animBg="1"/>
      <p:bldP spid="10" grpId="0" build="p" animBg="1"/>
      <p:bldP spid="11" grpId="0" build="p" animBg="1"/>
      <p:bldP spid="12"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a:t>
            </a:r>
            <a:r>
              <a:rPr lang="en-US" sz="2800" dirty="0" err="1"/>
              <a:t>datatable</a:t>
            </a:r>
            <a:r>
              <a:rPr lang="en-US" sz="2800" dirty="0"/>
              <a:t>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55633D7D-1FDB-BD39-9EAC-FCE69E1A56ED}"/>
              </a:ext>
            </a:extLst>
          </p:cNvPr>
          <p:cNvPicPr>
            <a:picLocks noChangeAspect="1"/>
          </p:cNvPicPr>
          <p:nvPr/>
        </p:nvPicPr>
        <p:blipFill>
          <a:blip r:embed="rId2"/>
          <a:stretch>
            <a:fillRect/>
          </a:stretch>
        </p:blipFill>
        <p:spPr>
          <a:xfrm>
            <a:off x="661852" y="1463040"/>
            <a:ext cx="8310904" cy="4632960"/>
          </a:xfrm>
          <a:prstGeom prst="rect">
            <a:avLst/>
          </a:prstGeom>
        </p:spPr>
      </p:pic>
      <p:pic>
        <p:nvPicPr>
          <p:cNvPr id="8" name="Picture 7">
            <a:extLst>
              <a:ext uri="{FF2B5EF4-FFF2-40B4-BE49-F238E27FC236}">
                <a16:creationId xmlns:a16="http://schemas.microsoft.com/office/drawing/2014/main" id="{C500ECDB-2D56-3914-DB60-3AC9C6BE7C4F}"/>
              </a:ext>
            </a:extLst>
          </p:cNvPr>
          <p:cNvPicPr>
            <a:picLocks noChangeAspect="1"/>
          </p:cNvPicPr>
          <p:nvPr/>
        </p:nvPicPr>
        <p:blipFill>
          <a:blip r:embed="rId3"/>
          <a:stretch>
            <a:fillRect/>
          </a:stretch>
        </p:blipFill>
        <p:spPr>
          <a:xfrm>
            <a:off x="3620560" y="1541420"/>
            <a:ext cx="8275383" cy="4554580"/>
          </a:xfrm>
          <a:prstGeom prst="rect">
            <a:avLst/>
          </a:prstGeom>
        </p:spPr>
      </p:pic>
      <p:pic>
        <p:nvPicPr>
          <p:cNvPr id="11" name="Picture 10">
            <a:extLst>
              <a:ext uri="{FF2B5EF4-FFF2-40B4-BE49-F238E27FC236}">
                <a16:creationId xmlns:a16="http://schemas.microsoft.com/office/drawing/2014/main" id="{D1A40E6E-0A9B-383D-D5EF-8DBF63541E00}"/>
              </a:ext>
            </a:extLst>
          </p:cNvPr>
          <p:cNvPicPr>
            <a:picLocks noChangeAspect="1"/>
          </p:cNvPicPr>
          <p:nvPr/>
        </p:nvPicPr>
        <p:blipFill>
          <a:blip r:embed="rId4"/>
          <a:stretch>
            <a:fillRect/>
          </a:stretch>
        </p:blipFill>
        <p:spPr>
          <a:xfrm>
            <a:off x="2116182" y="1602334"/>
            <a:ext cx="8715102" cy="4456655"/>
          </a:xfrm>
          <a:prstGeom prst="rect">
            <a:avLst/>
          </a:prstGeom>
        </p:spPr>
      </p:pic>
    </p:spTree>
    <p:extLst>
      <p:ext uri="{BB962C8B-B14F-4D97-AF65-F5344CB8AC3E}">
        <p14:creationId xmlns:p14="http://schemas.microsoft.com/office/powerpoint/2010/main" val="414389622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modal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5" name="Picture 4">
            <a:extLst>
              <a:ext uri="{FF2B5EF4-FFF2-40B4-BE49-F238E27FC236}">
                <a16:creationId xmlns:a16="http://schemas.microsoft.com/office/drawing/2014/main" id="{F5687A5E-ECFF-C8C3-52F7-BE7FB1261889}"/>
              </a:ext>
            </a:extLst>
          </p:cNvPr>
          <p:cNvPicPr>
            <a:picLocks noChangeAspect="1"/>
          </p:cNvPicPr>
          <p:nvPr/>
        </p:nvPicPr>
        <p:blipFill>
          <a:blip r:embed="rId2"/>
          <a:stretch>
            <a:fillRect/>
          </a:stretch>
        </p:blipFill>
        <p:spPr>
          <a:xfrm>
            <a:off x="838200" y="1496304"/>
            <a:ext cx="6411288" cy="4834209"/>
          </a:xfrm>
          <a:prstGeom prst="rect">
            <a:avLst/>
          </a:prstGeom>
        </p:spPr>
      </p:pic>
      <p:pic>
        <p:nvPicPr>
          <p:cNvPr id="9" name="Picture 8">
            <a:extLst>
              <a:ext uri="{FF2B5EF4-FFF2-40B4-BE49-F238E27FC236}">
                <a16:creationId xmlns:a16="http://schemas.microsoft.com/office/drawing/2014/main" id="{54159708-717B-BC3A-D5D7-AF5DDA1F300E}"/>
              </a:ext>
            </a:extLst>
          </p:cNvPr>
          <p:cNvPicPr>
            <a:picLocks noChangeAspect="1"/>
          </p:cNvPicPr>
          <p:nvPr/>
        </p:nvPicPr>
        <p:blipFill>
          <a:blip r:embed="rId3"/>
          <a:stretch>
            <a:fillRect/>
          </a:stretch>
        </p:blipFill>
        <p:spPr>
          <a:xfrm>
            <a:off x="5223362" y="1502291"/>
            <a:ext cx="6411288" cy="4861486"/>
          </a:xfrm>
          <a:prstGeom prst="rect">
            <a:avLst/>
          </a:prstGeom>
        </p:spPr>
      </p:pic>
      <p:pic>
        <p:nvPicPr>
          <p:cNvPr id="12" name="Picture 11">
            <a:extLst>
              <a:ext uri="{FF2B5EF4-FFF2-40B4-BE49-F238E27FC236}">
                <a16:creationId xmlns:a16="http://schemas.microsoft.com/office/drawing/2014/main" id="{8CDDB01E-E29B-7346-A4B6-193531AF26F5}"/>
              </a:ext>
            </a:extLst>
          </p:cNvPr>
          <p:cNvPicPr>
            <a:picLocks noChangeAspect="1"/>
          </p:cNvPicPr>
          <p:nvPr/>
        </p:nvPicPr>
        <p:blipFill>
          <a:blip r:embed="rId4"/>
          <a:stretch>
            <a:fillRect/>
          </a:stretch>
        </p:blipFill>
        <p:spPr>
          <a:xfrm>
            <a:off x="2612571" y="1463040"/>
            <a:ext cx="6708503" cy="5031377"/>
          </a:xfrm>
          <a:prstGeom prst="rect">
            <a:avLst/>
          </a:prstGeom>
        </p:spPr>
      </p:pic>
    </p:spTree>
    <p:extLst>
      <p:ext uri="{BB962C8B-B14F-4D97-AF65-F5344CB8AC3E}">
        <p14:creationId xmlns:p14="http://schemas.microsoft.com/office/powerpoint/2010/main" val="2364502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IV. </a:t>
            </a:r>
            <a:r>
              <a:rPr lang="en-US" sz="4000" b="1" dirty="0"/>
              <a:t>MỘT SỐ CHỨC NĂNG VÀ DEMO</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527487"/>
            <a:ext cx="10691947" cy="935553"/>
          </a:xfrm>
        </p:spPr>
        <p:txBody>
          <a:bodyPr>
            <a:normAutofit lnSpcReduction="10000"/>
          </a:bodyPr>
          <a:lstStyle/>
          <a:p>
            <a:pPr marL="514350" indent="-514350">
              <a:buFont typeface="+mj-lt"/>
              <a:buAutoNum type="arabicPeriod" startAt="2"/>
            </a:pPr>
            <a:r>
              <a:rPr lang="en-US" sz="3200" dirty="0"/>
              <a:t>Admin Page:</a:t>
            </a:r>
          </a:p>
          <a:p>
            <a:pPr lvl="1"/>
            <a:r>
              <a:rPr lang="en-US" sz="2800" dirty="0" err="1"/>
              <a:t>Một</a:t>
            </a:r>
            <a:r>
              <a:rPr lang="en-US" sz="2800" dirty="0"/>
              <a:t> số modal </a:t>
            </a:r>
            <a:r>
              <a:rPr lang="en-US" sz="2800" dirty="0" err="1"/>
              <a:t>quản</a:t>
            </a:r>
            <a:r>
              <a:rPr lang="en-US" sz="2800" dirty="0"/>
              <a:t> </a:t>
            </a:r>
            <a:r>
              <a:rPr lang="en-US" sz="2800" dirty="0" err="1"/>
              <a:t>lý</a:t>
            </a:r>
            <a:endParaRPr lang="en-US" sz="2800" dirty="0"/>
          </a:p>
          <a:p>
            <a:pPr marL="514350" indent="-514350">
              <a:buFont typeface="+mj-lt"/>
              <a:buAutoNum type="arabicPeriod" startAt="2"/>
            </a:pPr>
            <a:endParaRPr lang="en-US" sz="3200" dirty="0"/>
          </a:p>
          <a:p>
            <a:pPr algn="just"/>
            <a:endParaRPr lang="vi-VN" dirty="0">
              <a:latin typeface="Calibri (Body)"/>
            </a:endParaRPr>
          </a:p>
        </p:txBody>
      </p:sp>
      <p:pic>
        <p:nvPicPr>
          <p:cNvPr id="6" name="Picture 5">
            <a:extLst>
              <a:ext uri="{FF2B5EF4-FFF2-40B4-BE49-F238E27FC236}">
                <a16:creationId xmlns:a16="http://schemas.microsoft.com/office/drawing/2014/main" id="{98B7990A-312D-35D7-56D2-F96EB4E5ABD4}"/>
              </a:ext>
            </a:extLst>
          </p:cNvPr>
          <p:cNvPicPr>
            <a:picLocks noChangeAspect="1"/>
          </p:cNvPicPr>
          <p:nvPr/>
        </p:nvPicPr>
        <p:blipFill>
          <a:blip r:embed="rId2"/>
          <a:stretch>
            <a:fillRect/>
          </a:stretch>
        </p:blipFill>
        <p:spPr>
          <a:xfrm>
            <a:off x="913146" y="1525227"/>
            <a:ext cx="5435404" cy="4306327"/>
          </a:xfrm>
          <a:prstGeom prst="rect">
            <a:avLst/>
          </a:prstGeom>
        </p:spPr>
      </p:pic>
      <p:pic>
        <p:nvPicPr>
          <p:cNvPr id="8" name="Picture 7">
            <a:extLst>
              <a:ext uri="{FF2B5EF4-FFF2-40B4-BE49-F238E27FC236}">
                <a16:creationId xmlns:a16="http://schemas.microsoft.com/office/drawing/2014/main" id="{74424D54-AA50-0F21-3BC0-4698891E8371}"/>
              </a:ext>
            </a:extLst>
          </p:cNvPr>
          <p:cNvPicPr>
            <a:picLocks noChangeAspect="1"/>
          </p:cNvPicPr>
          <p:nvPr/>
        </p:nvPicPr>
        <p:blipFill>
          <a:blip r:embed="rId3"/>
          <a:stretch>
            <a:fillRect/>
          </a:stretch>
        </p:blipFill>
        <p:spPr>
          <a:xfrm>
            <a:off x="5686697" y="1498831"/>
            <a:ext cx="5734181" cy="4296932"/>
          </a:xfrm>
          <a:prstGeom prst="rect">
            <a:avLst/>
          </a:prstGeom>
        </p:spPr>
      </p:pic>
      <p:pic>
        <p:nvPicPr>
          <p:cNvPr id="11" name="Picture 10">
            <a:extLst>
              <a:ext uri="{FF2B5EF4-FFF2-40B4-BE49-F238E27FC236}">
                <a16:creationId xmlns:a16="http://schemas.microsoft.com/office/drawing/2014/main" id="{E606B566-9D03-3049-E7B2-674AAA34356C}"/>
              </a:ext>
            </a:extLst>
          </p:cNvPr>
          <p:cNvPicPr>
            <a:picLocks noChangeAspect="1"/>
          </p:cNvPicPr>
          <p:nvPr/>
        </p:nvPicPr>
        <p:blipFill>
          <a:blip r:embed="rId4"/>
          <a:stretch>
            <a:fillRect/>
          </a:stretch>
        </p:blipFill>
        <p:spPr>
          <a:xfrm>
            <a:off x="3287143" y="1463040"/>
            <a:ext cx="5677569" cy="4296932"/>
          </a:xfrm>
          <a:prstGeom prst="rect">
            <a:avLst/>
          </a:prstGeom>
        </p:spPr>
      </p:pic>
    </p:spTree>
    <p:extLst>
      <p:ext uri="{BB962C8B-B14F-4D97-AF65-F5344CB8AC3E}">
        <p14:creationId xmlns:p14="http://schemas.microsoft.com/office/powerpoint/2010/main" val="6373310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V. </a:t>
            </a:r>
            <a:r>
              <a:rPr lang="en-US" sz="4000" b="1" dirty="0"/>
              <a:t>TỔNG KẾT</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0" y="527485"/>
            <a:ext cx="11083833" cy="2485681"/>
          </a:xfrm>
        </p:spPr>
        <p:txBody>
          <a:bodyPr>
            <a:normAutofit fontScale="92500" lnSpcReduction="10000"/>
          </a:bodyPr>
          <a:lstStyle/>
          <a:p>
            <a:pPr marL="514350" indent="-514350" algn="just">
              <a:buFont typeface="+mj-lt"/>
              <a:buAutoNum type="arabicPeriod"/>
            </a:pPr>
            <a:r>
              <a:rPr lang="en-US" sz="3200" dirty="0" err="1"/>
              <a:t>Kết</a:t>
            </a:r>
            <a:r>
              <a:rPr lang="en-US" sz="3200" dirty="0"/>
              <a:t> </a:t>
            </a:r>
            <a:r>
              <a:rPr lang="en-US" sz="3200" dirty="0" err="1"/>
              <a:t>quả</a:t>
            </a:r>
            <a:r>
              <a:rPr lang="en-US" sz="3200" dirty="0"/>
              <a:t> </a:t>
            </a:r>
            <a:r>
              <a:rPr lang="en-US" sz="3200" dirty="0" err="1"/>
              <a:t>đạt</a:t>
            </a:r>
            <a:r>
              <a:rPr lang="en-US" sz="3200" dirty="0"/>
              <a:t> được:</a:t>
            </a:r>
          </a:p>
          <a:p>
            <a:pPr lvl="1" algn="just"/>
            <a:r>
              <a:rPr lang="en-US" sz="2500" dirty="0" err="1"/>
              <a:t>Hoàn</a:t>
            </a:r>
            <a:r>
              <a:rPr lang="en-US" sz="2500" dirty="0"/>
              <a:t> thành các chức </a:t>
            </a:r>
            <a:r>
              <a:rPr lang="en-US" sz="2500" dirty="0" err="1"/>
              <a:t>năng</a:t>
            </a:r>
            <a:r>
              <a:rPr lang="en-US" sz="2500" dirty="0"/>
              <a:t> </a:t>
            </a:r>
            <a:r>
              <a:rPr lang="en-US" sz="2500" dirty="0" err="1"/>
              <a:t>cơ</a:t>
            </a:r>
            <a:r>
              <a:rPr lang="en-US" sz="2500" dirty="0"/>
              <a:t> </a:t>
            </a:r>
            <a:r>
              <a:rPr lang="en-US" sz="2500" dirty="0" err="1"/>
              <a:t>bản</a:t>
            </a:r>
            <a:r>
              <a:rPr lang="en-US" sz="2500" dirty="0"/>
              <a:t> đã đề </a:t>
            </a:r>
            <a:r>
              <a:rPr lang="en-US" sz="2500" dirty="0" err="1"/>
              <a:t>ra</a:t>
            </a:r>
            <a:r>
              <a:rPr lang="en-US" sz="2500" dirty="0"/>
              <a:t>:</a:t>
            </a:r>
          </a:p>
          <a:p>
            <a:pPr lvl="2" algn="just">
              <a:buFont typeface="Wingdings" panose="05000000000000000000" pitchFamily="2" charset="2"/>
              <a:buChar char="q"/>
            </a:pPr>
            <a:r>
              <a:rPr lang="en-US" sz="2500" b="1" dirty="0"/>
              <a:t>Client Page</a:t>
            </a:r>
            <a:r>
              <a:rPr lang="en-US" sz="2500" dirty="0"/>
              <a:t>: </a:t>
            </a:r>
            <a:r>
              <a:rPr lang="vi-VN" sz="2500" dirty="0">
                <a:latin typeface="Calibri (Body)"/>
              </a:rPr>
              <a:t>đăng nhập, đăng ký, cập nhật thông tin cá nhân, đổi mật khẩu, xem lịch sử đơn hàng, tra cứu đơn hàng, hủy đơn hàng, giỏ hàng, đặt hàng, bình luận,…</a:t>
            </a:r>
            <a:endParaRPr lang="en-US" sz="2500" dirty="0">
              <a:latin typeface="Calibri (Body)"/>
            </a:endParaRPr>
          </a:p>
          <a:p>
            <a:pPr lvl="2" algn="just">
              <a:buFont typeface="Wingdings" panose="05000000000000000000" pitchFamily="2" charset="2"/>
              <a:buChar char="q"/>
            </a:pPr>
            <a:r>
              <a:rPr lang="en-US" sz="2500" b="1" dirty="0"/>
              <a:t>Admin Page</a:t>
            </a:r>
            <a:r>
              <a:rPr lang="en-US" sz="2500" dirty="0"/>
              <a:t>: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khách hàng,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nhân viên,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sản</a:t>
            </a:r>
            <a:r>
              <a:rPr lang="en-US" sz="2500" dirty="0">
                <a:effectLst/>
                <a:ea typeface="Times New Roman" panose="02020603050405020304" pitchFamily="18" charset="0"/>
              </a:rPr>
              <a:t> phẩm,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đơn</a:t>
            </a:r>
            <a:r>
              <a:rPr lang="en-US" sz="2500" dirty="0">
                <a:effectLst/>
                <a:ea typeface="Times New Roman" panose="02020603050405020304" pitchFamily="18" charset="0"/>
              </a:rPr>
              <a:t> hàng,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khuyến</a:t>
            </a:r>
            <a:r>
              <a:rPr lang="en-US" sz="2500" dirty="0">
                <a:effectLst/>
                <a:ea typeface="Times New Roman" panose="02020603050405020304" pitchFamily="18" charset="0"/>
              </a:rPr>
              <a:t> mãi, </a:t>
            </a:r>
            <a:r>
              <a:rPr lang="en-US" sz="2500" dirty="0" err="1">
                <a:effectLst/>
                <a:ea typeface="Times New Roman" panose="02020603050405020304" pitchFamily="18" charset="0"/>
              </a:rPr>
              <a:t>quản</a:t>
            </a:r>
            <a:r>
              <a:rPr lang="en-US" sz="2500" dirty="0">
                <a:effectLst/>
                <a:ea typeface="Times New Roman" panose="02020603050405020304" pitchFamily="18" charset="0"/>
              </a:rPr>
              <a:t> </a:t>
            </a:r>
            <a:r>
              <a:rPr lang="en-US" sz="2500" dirty="0" err="1">
                <a:effectLst/>
                <a:ea typeface="Times New Roman" panose="02020603050405020304" pitchFamily="18" charset="0"/>
              </a:rPr>
              <a:t>lý</a:t>
            </a:r>
            <a:r>
              <a:rPr lang="en-US" sz="2500" dirty="0">
                <a:effectLst/>
                <a:ea typeface="Times New Roman" panose="02020603050405020304" pitchFamily="18" charset="0"/>
              </a:rPr>
              <a:t> </a:t>
            </a:r>
            <a:r>
              <a:rPr lang="en-US" sz="2500" dirty="0" err="1">
                <a:effectLst/>
                <a:ea typeface="Times New Roman" panose="02020603050405020304" pitchFamily="18" charset="0"/>
              </a:rPr>
              <a:t>bình</a:t>
            </a:r>
            <a:r>
              <a:rPr lang="en-US" sz="2500" dirty="0">
                <a:effectLst/>
                <a:ea typeface="Times New Roman" panose="02020603050405020304" pitchFamily="18" charset="0"/>
              </a:rPr>
              <a:t> </a:t>
            </a:r>
            <a:r>
              <a:rPr lang="en-US" sz="2500" dirty="0" err="1">
                <a:effectLst/>
                <a:ea typeface="Times New Roman" panose="02020603050405020304" pitchFamily="18" charset="0"/>
              </a:rPr>
              <a:t>luận</a:t>
            </a:r>
            <a:r>
              <a:rPr lang="en-US" sz="2500" dirty="0">
                <a:effectLst/>
                <a:ea typeface="Times New Roman" panose="02020603050405020304" pitchFamily="18" charset="0"/>
              </a:rPr>
              <a:t>,...</a:t>
            </a:r>
            <a:endParaRPr lang="en-US" sz="2800" dirty="0"/>
          </a:p>
          <a:p>
            <a:pPr algn="just"/>
            <a:endParaRPr lang="vi-VN" dirty="0">
              <a:latin typeface="Calibri (Body)"/>
            </a:endParaRPr>
          </a:p>
        </p:txBody>
      </p:sp>
      <p:sp>
        <p:nvSpPr>
          <p:cNvPr id="4" name="Content Placeholder 2">
            <a:extLst>
              <a:ext uri="{FF2B5EF4-FFF2-40B4-BE49-F238E27FC236}">
                <a16:creationId xmlns:a16="http://schemas.microsoft.com/office/drawing/2014/main" id="{0EDC321A-11E6-93FE-8CB1-413D00B9668D}"/>
              </a:ext>
            </a:extLst>
          </p:cNvPr>
          <p:cNvSpPr txBox="1">
            <a:spLocks/>
          </p:cNvSpPr>
          <p:nvPr/>
        </p:nvSpPr>
        <p:spPr>
          <a:xfrm>
            <a:off x="1469571" y="3013166"/>
            <a:ext cx="9252857" cy="3526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vi-VN" sz="2700" b="1" dirty="0">
                <a:latin typeface="Calibri (Body)"/>
              </a:rPr>
              <a:t>Ưu điểm</a:t>
            </a:r>
          </a:p>
          <a:p>
            <a:pPr marL="228600" lvl="2" algn="just">
              <a:buFont typeface="Wingdings" panose="05000000000000000000" pitchFamily="2" charset="2"/>
              <a:buChar char="ü"/>
            </a:pPr>
            <a:r>
              <a:rPr lang="vi-VN" sz="2500" dirty="0"/>
              <a:t> </a:t>
            </a:r>
            <a:r>
              <a:rPr lang="vi-VN" sz="2500" dirty="0">
                <a:latin typeface="Calibri (Body)"/>
              </a:rPr>
              <a:t>Giao diện tự thiết kế</a:t>
            </a:r>
          </a:p>
          <a:p>
            <a:pPr marL="228600" lvl="2" algn="just">
              <a:buFont typeface="Wingdings" panose="05000000000000000000" pitchFamily="2" charset="2"/>
              <a:buChar char="ü"/>
            </a:pPr>
            <a:r>
              <a:rPr lang="vi-VN" sz="2500" dirty="0">
                <a:latin typeface="Calibri (Body)"/>
              </a:rPr>
              <a:t> Sử dụng React nên sẽ tạo trải nghiệm người dùng một cách mượt mà, frontend và backend được tách ra 2 phần rõ ràng dễ dàng phát triển thêm trong tương lai</a:t>
            </a:r>
          </a:p>
          <a:p>
            <a:pPr marL="228600" lvl="2" algn="just">
              <a:buFont typeface="Wingdings" panose="05000000000000000000" pitchFamily="2" charset="2"/>
              <a:buChar char="ü"/>
            </a:pPr>
            <a:r>
              <a:rPr lang="vi-VN" sz="2500" dirty="0">
                <a:latin typeface="Calibri (Body)"/>
              </a:rPr>
              <a:t> Hình ảnh được lưu ở host thứ 3 nên sẽ nhẹ database</a:t>
            </a:r>
          </a:p>
          <a:p>
            <a:pPr marL="228600" lvl="2" algn="just">
              <a:buFont typeface="Wingdings" panose="05000000000000000000" pitchFamily="2" charset="2"/>
              <a:buChar char="ü"/>
            </a:pPr>
            <a:r>
              <a:rPr lang="vi-VN" sz="2500" dirty="0">
                <a:latin typeface="Calibri (Body)"/>
              </a:rPr>
              <a:t> Xác thực người dùng bằng JWT </a:t>
            </a:r>
            <a:r>
              <a:rPr lang="en-US" sz="2500" dirty="0">
                <a:ea typeface="Times New Roman" panose="02020603050405020304" pitchFamily="18" charset="0"/>
              </a:rPr>
              <a:t>(JSON Web Tokens)</a:t>
            </a:r>
          </a:p>
          <a:p>
            <a:pPr marL="228600" lvl="2" algn="just">
              <a:buFont typeface="Wingdings" panose="05000000000000000000" pitchFamily="2" charset="2"/>
              <a:buChar char="ü"/>
            </a:pPr>
            <a:r>
              <a:rPr lang="en-US" sz="2500" dirty="0"/>
              <a:t> </a:t>
            </a:r>
            <a:r>
              <a:rPr lang="en-US" sz="2500" dirty="0" err="1"/>
              <a:t>Hỗ</a:t>
            </a:r>
            <a:r>
              <a:rPr lang="en-US" sz="2500" dirty="0"/>
              <a:t> </a:t>
            </a:r>
            <a:r>
              <a:rPr lang="en-US" sz="2500" dirty="0" err="1"/>
              <a:t>trợ</a:t>
            </a:r>
            <a:r>
              <a:rPr lang="en-US" sz="2500" dirty="0"/>
              <a:t> </a:t>
            </a:r>
            <a:r>
              <a:rPr lang="en-US" sz="2500" dirty="0" err="1"/>
              <a:t>mua</a:t>
            </a:r>
            <a:r>
              <a:rPr lang="en-US" sz="2500" dirty="0"/>
              <a:t> hàng không </a:t>
            </a:r>
            <a:r>
              <a:rPr lang="en-US" sz="2500" dirty="0" err="1"/>
              <a:t>cần</a:t>
            </a:r>
            <a:r>
              <a:rPr lang="en-US" sz="2500" dirty="0"/>
              <a:t> </a:t>
            </a:r>
            <a:r>
              <a:rPr lang="en-US" sz="2500" dirty="0" err="1"/>
              <a:t>đăng</a:t>
            </a:r>
            <a:r>
              <a:rPr lang="en-US" sz="2500" dirty="0"/>
              <a:t> </a:t>
            </a:r>
            <a:r>
              <a:rPr lang="en-US" sz="2500" dirty="0" err="1"/>
              <a:t>nhập</a:t>
            </a:r>
            <a:r>
              <a:rPr lang="en-US" sz="2500" dirty="0"/>
              <a:t> </a:t>
            </a:r>
            <a:r>
              <a:rPr lang="en-US" sz="2500" dirty="0" err="1"/>
              <a:t>và</a:t>
            </a:r>
            <a:r>
              <a:rPr lang="en-US" sz="2500" dirty="0"/>
              <a:t> có </a:t>
            </a:r>
            <a:r>
              <a:rPr lang="en-US" sz="2500" dirty="0" err="1"/>
              <a:t>thể</a:t>
            </a:r>
            <a:r>
              <a:rPr lang="en-US" sz="2500" dirty="0"/>
              <a:t> </a:t>
            </a:r>
            <a:r>
              <a:rPr lang="en-US" sz="2500" dirty="0" err="1"/>
              <a:t>tra</a:t>
            </a:r>
            <a:r>
              <a:rPr lang="en-US" sz="2500" dirty="0"/>
              <a:t> </a:t>
            </a:r>
            <a:r>
              <a:rPr lang="en-US" sz="2500" dirty="0" err="1"/>
              <a:t>cứu</a:t>
            </a:r>
            <a:r>
              <a:rPr lang="en-US" sz="2500" dirty="0"/>
              <a:t> </a:t>
            </a:r>
            <a:r>
              <a:rPr lang="en-US" sz="2500" dirty="0" err="1"/>
              <a:t>đơn</a:t>
            </a:r>
            <a:r>
              <a:rPr lang="en-US" sz="2500" dirty="0"/>
              <a:t> hàng</a:t>
            </a:r>
            <a:endParaRPr lang="vi-VN" sz="2100" dirty="0">
              <a:latin typeface="Calibri (Body)"/>
            </a:endParaRPr>
          </a:p>
          <a:p>
            <a:pPr lvl="2" algn="just">
              <a:buFont typeface="Wingdings" panose="05000000000000000000" pitchFamily="2" charset="2"/>
              <a:buChar char="ü"/>
            </a:pPr>
            <a:endParaRPr lang="en-US" sz="2800" dirty="0"/>
          </a:p>
          <a:p>
            <a:pPr algn="just"/>
            <a:endParaRPr lang="vi-VN" dirty="0">
              <a:latin typeface="Calibri (Body)"/>
            </a:endParaRPr>
          </a:p>
        </p:txBody>
      </p:sp>
    </p:spTree>
    <p:extLst>
      <p:ext uri="{BB962C8B-B14F-4D97-AF65-F5344CB8AC3E}">
        <p14:creationId xmlns:p14="http://schemas.microsoft.com/office/powerpoint/2010/main" val="326049898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wipe(left)">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wipe(left)">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wipe(left)">
                                      <p:cBhvr>
                                        <p:cTn id="47" dur="500"/>
                                        <p:tgtEl>
                                          <p:spTgt spid="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wipe(left)">
                                      <p:cBhvr>
                                        <p:cTn id="52" dur="500"/>
                                        <p:tgtEl>
                                          <p:spTgt spid="4">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wipe(left)">
                                      <p:cBhvr>
                                        <p:cTn id="5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69667"/>
            <a:ext cx="10515600" cy="536200"/>
          </a:xfrm>
        </p:spPr>
        <p:txBody>
          <a:bodyPr>
            <a:normAutofit fontScale="90000"/>
          </a:bodyPr>
          <a:lstStyle/>
          <a:p>
            <a:r>
              <a:rPr lang="en-US" sz="4000" b="1" dirty="0">
                <a:latin typeface="+mj-lt"/>
              </a:rPr>
              <a:t>V. </a:t>
            </a:r>
            <a:r>
              <a:rPr lang="en-US" sz="4000" b="1" dirty="0"/>
              <a:t>TỔNG KẾT</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0" y="527485"/>
            <a:ext cx="11083833" cy="630755"/>
          </a:xfrm>
        </p:spPr>
        <p:txBody>
          <a:bodyPr>
            <a:normAutofit/>
          </a:bodyPr>
          <a:lstStyle/>
          <a:p>
            <a:pPr marL="514350" indent="-514350" algn="just">
              <a:buFont typeface="+mj-lt"/>
              <a:buAutoNum type="arabicPeriod"/>
            </a:pPr>
            <a:r>
              <a:rPr lang="en-US" sz="3200" dirty="0" err="1"/>
              <a:t>Kết</a:t>
            </a:r>
            <a:r>
              <a:rPr lang="en-US" sz="3200" dirty="0"/>
              <a:t> </a:t>
            </a:r>
            <a:r>
              <a:rPr lang="en-US" sz="3200" dirty="0" err="1"/>
              <a:t>quả</a:t>
            </a:r>
            <a:r>
              <a:rPr lang="en-US" sz="3200" dirty="0"/>
              <a:t> </a:t>
            </a:r>
            <a:r>
              <a:rPr lang="en-US" sz="3200" dirty="0" err="1"/>
              <a:t>đạt</a:t>
            </a:r>
            <a:r>
              <a:rPr lang="en-US" sz="3200" dirty="0"/>
              <a:t> được:</a:t>
            </a:r>
          </a:p>
          <a:p>
            <a:pPr algn="just"/>
            <a:endParaRPr lang="vi-VN" dirty="0">
              <a:latin typeface="Calibri (Body)"/>
            </a:endParaRPr>
          </a:p>
        </p:txBody>
      </p:sp>
      <p:sp>
        <p:nvSpPr>
          <p:cNvPr id="4" name="Content Placeholder 2">
            <a:extLst>
              <a:ext uri="{FF2B5EF4-FFF2-40B4-BE49-F238E27FC236}">
                <a16:creationId xmlns:a16="http://schemas.microsoft.com/office/drawing/2014/main" id="{0EDC321A-11E6-93FE-8CB1-413D00B9668D}"/>
              </a:ext>
            </a:extLst>
          </p:cNvPr>
          <p:cNvSpPr txBox="1">
            <a:spLocks/>
          </p:cNvSpPr>
          <p:nvPr/>
        </p:nvSpPr>
        <p:spPr>
          <a:xfrm>
            <a:off x="1312816" y="1063686"/>
            <a:ext cx="9252857" cy="1357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vi-VN" sz="2700" b="1" dirty="0">
                <a:latin typeface="Calibri (Body)"/>
              </a:rPr>
              <a:t>Nhược điểm</a:t>
            </a:r>
          </a:p>
          <a:p>
            <a:pPr marL="342900" lvl="2" indent="-342900" algn="just">
              <a:buFont typeface="Symbol" panose="05050102010706020507" pitchFamily="18" charset="2"/>
              <a:buChar char=""/>
            </a:pPr>
            <a:r>
              <a:rPr lang="vi-VN" sz="2500" dirty="0"/>
              <a:t> </a:t>
            </a:r>
            <a:r>
              <a:rPr lang="vi-VN" sz="2500" dirty="0">
                <a:latin typeface="Calibri (Body)"/>
              </a:rPr>
              <a:t>Chưa hoàn thiện giao diện hỗ trợ trên điện thoại (responsive)</a:t>
            </a:r>
          </a:p>
          <a:p>
            <a:pPr marL="342900" lvl="2" indent="-342900" algn="just">
              <a:buFont typeface="Symbol" panose="05050102010706020507" pitchFamily="18" charset="2"/>
              <a:buChar char=""/>
            </a:pPr>
            <a:r>
              <a:rPr lang="vi-VN" sz="2500" dirty="0">
                <a:latin typeface="Calibri (Body)"/>
              </a:rPr>
              <a:t> Việc cập nhật hình ảnh còn hạn chế</a:t>
            </a:r>
            <a:endParaRPr lang="en-US" sz="2800" dirty="0"/>
          </a:p>
          <a:p>
            <a:pPr algn="just"/>
            <a:endParaRPr lang="vi-VN" dirty="0">
              <a:latin typeface="Calibri (Body)"/>
            </a:endParaRPr>
          </a:p>
        </p:txBody>
      </p:sp>
      <p:sp>
        <p:nvSpPr>
          <p:cNvPr id="5" name="Content Placeholder 2">
            <a:extLst>
              <a:ext uri="{FF2B5EF4-FFF2-40B4-BE49-F238E27FC236}">
                <a16:creationId xmlns:a16="http://schemas.microsoft.com/office/drawing/2014/main" id="{F4900065-22DF-F470-39AF-445C40880760}"/>
              </a:ext>
            </a:extLst>
          </p:cNvPr>
          <p:cNvSpPr txBox="1">
            <a:spLocks/>
          </p:cNvSpPr>
          <p:nvPr/>
        </p:nvSpPr>
        <p:spPr>
          <a:xfrm>
            <a:off x="1312816" y="2689390"/>
            <a:ext cx="9747071" cy="264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vi-VN" sz="2700" b="1" dirty="0">
                <a:latin typeface="Calibri (Body)"/>
              </a:rPr>
              <a:t>Hướng phát triển</a:t>
            </a:r>
          </a:p>
          <a:p>
            <a:pPr marL="342900" lvl="2" indent="-342900" algn="just">
              <a:buFont typeface="Wingdings" panose="05000000000000000000" pitchFamily="2" charset="2"/>
              <a:buChar char="Ø"/>
            </a:pPr>
            <a:r>
              <a:rPr lang="vi-VN" sz="2500" dirty="0"/>
              <a:t> </a:t>
            </a:r>
            <a:r>
              <a:rPr lang="vi-VN" sz="2500" dirty="0">
                <a:latin typeface="Calibri (Body)"/>
              </a:rPr>
              <a:t>Khắc phục các nhược điểm</a:t>
            </a:r>
          </a:p>
          <a:p>
            <a:pPr marL="342900" lvl="2" indent="-342900" algn="just">
              <a:buFont typeface="Wingdings" panose="05000000000000000000" pitchFamily="2" charset="2"/>
              <a:buChar char="Ø"/>
            </a:pPr>
            <a:r>
              <a:rPr lang="vi-VN" sz="2500" dirty="0">
                <a:latin typeface="Calibri (Body)"/>
              </a:rPr>
              <a:t> Tích hợp thêm thanh toán online, tích hợp thêm in báo cáo</a:t>
            </a:r>
          </a:p>
          <a:p>
            <a:pPr marL="342900" lvl="2" indent="-342900" algn="just">
              <a:buFont typeface="Wingdings" panose="05000000000000000000" pitchFamily="2" charset="2"/>
              <a:buChar char="Ø"/>
            </a:pPr>
            <a:r>
              <a:rPr lang="vi-VN" sz="2500" dirty="0">
                <a:latin typeface="Calibri (Body)"/>
              </a:rPr>
              <a:t> Tích hợp thêm việc xử lý thao tác đồng thời ở trang admin. </a:t>
            </a:r>
          </a:p>
          <a:p>
            <a:pPr marL="0" lvl="2" indent="0" algn="just">
              <a:buNone/>
            </a:pPr>
            <a:r>
              <a:rPr lang="vi-VN" sz="2500" dirty="0">
                <a:latin typeface="Calibri (Body)"/>
              </a:rPr>
              <a:t>	VD: 2 người nhân viên cùng thao tác một đơn hàng cùng lúc.</a:t>
            </a:r>
            <a:endParaRPr lang="en-US" sz="2500" dirty="0">
              <a:latin typeface="Calibri (Body)"/>
            </a:endParaRPr>
          </a:p>
          <a:p>
            <a:pPr algn="just"/>
            <a:endParaRPr lang="vi-VN" dirty="0">
              <a:latin typeface="Calibri (Body)"/>
            </a:endParaRPr>
          </a:p>
        </p:txBody>
      </p:sp>
    </p:spTree>
    <p:extLst>
      <p:ext uri="{BB962C8B-B14F-4D97-AF65-F5344CB8AC3E}">
        <p14:creationId xmlns:p14="http://schemas.microsoft.com/office/powerpoint/2010/main" val="105750454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wipe(left)">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left)">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wipe(left)">
                                      <p:cBhvr>
                                        <p:cTn id="37" dur="500"/>
                                        <p:tgtEl>
                                          <p:spTgt spid="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wipe(left)">
                                      <p:cBhvr>
                                        <p:cTn id="42" dur="500"/>
                                        <p:tgtEl>
                                          <p:spTgt spid="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wipe(left)">
                                      <p:cBhvr>
                                        <p:cTn id="47" dur="500"/>
                                        <p:tgtEl>
                                          <p:spTgt spid="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wipe(left)">
                                      <p:cBhvr>
                                        <p:cTn id="5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uiExpand="1" build="p"/>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E4FF22-F6CA-769B-76FA-EECBCBC7C985}"/>
              </a:ext>
            </a:extLst>
          </p:cNvPr>
          <p:cNvSpPr>
            <a:spLocks noGrp="1"/>
          </p:cNvSpPr>
          <p:nvPr>
            <p:ph type="title"/>
          </p:nvPr>
        </p:nvSpPr>
        <p:spPr>
          <a:xfrm>
            <a:off x="838199" y="2490016"/>
            <a:ext cx="10883537" cy="1325563"/>
          </a:xfrm>
        </p:spPr>
        <p:txBody>
          <a:bodyPr/>
          <a:lstStyle/>
          <a:p>
            <a:pPr algn="ctr"/>
            <a:r>
              <a:rPr lang="vi-VN" dirty="0">
                <a:latin typeface="Calibri (Body)"/>
              </a:rPr>
              <a:t>CẢM ƠN THẦY CÔ VÀ CÁC BẠN ĐÃ LẮNG NGHE</a:t>
            </a:r>
          </a:p>
        </p:txBody>
      </p:sp>
    </p:spTree>
    <p:extLst>
      <p:ext uri="{BB962C8B-B14F-4D97-AF65-F5344CB8AC3E}">
        <p14:creationId xmlns:p14="http://schemas.microsoft.com/office/powerpoint/2010/main" val="754812789"/>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 GIỚI THIỆU ĐỀ TÀI</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AutoNum type="arabicPeriod"/>
            </a:pPr>
            <a:r>
              <a:rPr lang="en-US" sz="3200" dirty="0" err="1"/>
              <a:t>Lý</a:t>
            </a:r>
            <a:r>
              <a:rPr lang="en-US" sz="3200" dirty="0"/>
              <a:t> do </a:t>
            </a:r>
            <a:r>
              <a:rPr lang="en-US" sz="3200" dirty="0" err="1"/>
              <a:t>chọn</a:t>
            </a:r>
            <a:r>
              <a:rPr lang="en-US" sz="3200" dirty="0"/>
              <a:t> đề </a:t>
            </a:r>
            <a:r>
              <a:rPr lang="en-US" sz="3200" dirty="0" err="1"/>
              <a:t>tài</a:t>
            </a:r>
            <a:endParaRPr lang="en-US" sz="3200" dirty="0"/>
          </a:p>
          <a:p>
            <a:r>
              <a:rPr lang="en-US" dirty="0" err="1"/>
              <a:t>Nhu</a:t>
            </a:r>
            <a:r>
              <a:rPr lang="en-US" dirty="0"/>
              <a:t> </a:t>
            </a:r>
            <a:r>
              <a:rPr lang="en-US" dirty="0" err="1"/>
              <a:t>cầu</a:t>
            </a:r>
            <a:r>
              <a:rPr lang="en-US" dirty="0"/>
              <a:t> </a:t>
            </a:r>
            <a:r>
              <a:rPr lang="en-US" dirty="0" err="1"/>
              <a:t>mua</a:t>
            </a:r>
            <a:r>
              <a:rPr lang="en-US" dirty="0"/>
              <a:t> </a:t>
            </a:r>
            <a:r>
              <a:rPr lang="en-US" dirty="0" err="1"/>
              <a:t>sắm</a:t>
            </a:r>
            <a:r>
              <a:rPr lang="en-US" dirty="0"/>
              <a:t> </a:t>
            </a:r>
            <a:r>
              <a:rPr lang="en-US" dirty="0" err="1"/>
              <a:t>trực</a:t>
            </a:r>
            <a:r>
              <a:rPr lang="en-US" dirty="0"/>
              <a:t> </a:t>
            </a:r>
            <a:r>
              <a:rPr lang="en-US" dirty="0" err="1"/>
              <a:t>tuyến</a:t>
            </a:r>
            <a:r>
              <a:rPr lang="en-US" dirty="0"/>
              <a:t> </a:t>
            </a:r>
            <a:r>
              <a:rPr lang="en-US" dirty="0" err="1"/>
              <a:t>tăng</a:t>
            </a:r>
            <a:r>
              <a:rPr lang="en-US" dirty="0"/>
              <a:t> </a:t>
            </a:r>
            <a:r>
              <a:rPr lang="en-US" dirty="0" err="1"/>
              <a:t>cao</a:t>
            </a:r>
            <a:r>
              <a:rPr lang="en-US" dirty="0"/>
              <a:t> </a:t>
            </a:r>
            <a:r>
              <a:rPr lang="en-US" dirty="0" err="1"/>
              <a:t>sau</a:t>
            </a:r>
            <a:r>
              <a:rPr lang="en-US" dirty="0"/>
              <a:t> đại </a:t>
            </a:r>
            <a:r>
              <a:rPr lang="en-US" dirty="0" err="1"/>
              <a:t>dịch</a:t>
            </a:r>
            <a:r>
              <a:rPr lang="en-US" dirty="0"/>
              <a:t>.</a:t>
            </a:r>
          </a:p>
          <a:p>
            <a:r>
              <a:rPr lang="en-US" dirty="0"/>
              <a:t>Các cửa hàng tập trung </a:t>
            </a:r>
            <a:r>
              <a:rPr lang="en-US" dirty="0" err="1"/>
              <a:t>nhiều</a:t>
            </a:r>
            <a:r>
              <a:rPr lang="en-US" dirty="0"/>
              <a:t> </a:t>
            </a:r>
            <a:r>
              <a:rPr lang="en-US" dirty="0" err="1"/>
              <a:t>hơn</a:t>
            </a:r>
            <a:r>
              <a:rPr lang="en-US" dirty="0"/>
              <a:t> vào các </a:t>
            </a:r>
            <a:r>
              <a:rPr lang="en-US" dirty="0" err="1"/>
              <a:t>kênh</a:t>
            </a:r>
            <a:r>
              <a:rPr lang="en-US" dirty="0"/>
              <a:t> </a:t>
            </a:r>
            <a:r>
              <a:rPr lang="en-US" dirty="0" err="1"/>
              <a:t>bán</a:t>
            </a:r>
            <a:r>
              <a:rPr lang="en-US" dirty="0"/>
              <a:t> hàng </a:t>
            </a:r>
            <a:r>
              <a:rPr lang="en-US" dirty="0" err="1"/>
              <a:t>trực</a:t>
            </a:r>
            <a:r>
              <a:rPr lang="en-US" dirty="0"/>
              <a:t> </a:t>
            </a:r>
            <a:r>
              <a:rPr lang="en-US" dirty="0" err="1"/>
              <a:t>tuyến</a:t>
            </a:r>
            <a:r>
              <a:rPr lang="en-US" dirty="0"/>
              <a:t>.</a:t>
            </a:r>
          </a:p>
          <a:p>
            <a:r>
              <a:rPr lang="en-US" dirty="0"/>
              <a:t>Việc </a:t>
            </a:r>
            <a:r>
              <a:rPr lang="en-US" dirty="0" err="1"/>
              <a:t>áp</a:t>
            </a:r>
            <a:r>
              <a:rPr lang="en-US" dirty="0"/>
              <a:t> </a:t>
            </a:r>
            <a:r>
              <a:rPr lang="en-US" dirty="0" err="1"/>
              <a:t>dụng</a:t>
            </a:r>
            <a:r>
              <a:rPr lang="en-US" dirty="0"/>
              <a:t> CNTT </a:t>
            </a:r>
            <a:r>
              <a:rPr lang="en-US" dirty="0" err="1"/>
              <a:t>sẽ</a:t>
            </a:r>
            <a:r>
              <a:rPr lang="en-US" dirty="0"/>
              <a:t> </a:t>
            </a:r>
            <a:r>
              <a:rPr lang="en-US" dirty="0" err="1"/>
              <a:t>giúp</a:t>
            </a:r>
            <a:r>
              <a:rPr lang="en-US" dirty="0"/>
              <a:t> cửa hàng </a:t>
            </a:r>
            <a:r>
              <a:rPr lang="en-US" dirty="0" err="1"/>
              <a:t>xây</a:t>
            </a:r>
            <a:r>
              <a:rPr lang="en-US" dirty="0"/>
              <a:t> </a:t>
            </a:r>
            <a:r>
              <a:rPr lang="en-US" dirty="0" err="1"/>
              <a:t>dựng</a:t>
            </a:r>
            <a:r>
              <a:rPr lang="en-US" dirty="0"/>
              <a:t> </a:t>
            </a:r>
            <a:r>
              <a:rPr lang="en-US" dirty="0" err="1"/>
              <a:t>lên</a:t>
            </a:r>
            <a:r>
              <a:rPr lang="en-US" dirty="0"/>
              <a:t> các website </a:t>
            </a:r>
            <a:r>
              <a:rPr lang="en-US" dirty="0" err="1"/>
              <a:t>bán</a:t>
            </a:r>
            <a:r>
              <a:rPr lang="en-US" dirty="0"/>
              <a:t> hàng của </a:t>
            </a:r>
            <a:r>
              <a:rPr lang="en-US" dirty="0" err="1"/>
              <a:t>riêng</a:t>
            </a:r>
            <a:r>
              <a:rPr lang="en-US" dirty="0"/>
              <a:t> </a:t>
            </a:r>
            <a:r>
              <a:rPr lang="en-US" dirty="0" err="1"/>
              <a:t>mình</a:t>
            </a:r>
            <a:r>
              <a:rPr lang="en-US" dirty="0"/>
              <a:t> để </a:t>
            </a:r>
            <a:r>
              <a:rPr lang="en-US" dirty="0" err="1"/>
              <a:t>quảng</a:t>
            </a:r>
            <a:r>
              <a:rPr lang="en-US" dirty="0"/>
              <a:t> </a:t>
            </a:r>
            <a:r>
              <a:rPr lang="en-US" dirty="0" err="1"/>
              <a:t>bá</a:t>
            </a:r>
            <a:r>
              <a:rPr lang="en-US" dirty="0"/>
              <a:t> </a:t>
            </a:r>
            <a:r>
              <a:rPr lang="en-US" dirty="0" err="1"/>
              <a:t>thương</a:t>
            </a:r>
            <a:r>
              <a:rPr lang="en-US" dirty="0"/>
              <a:t> </a:t>
            </a:r>
            <a:r>
              <a:rPr lang="en-US" dirty="0" err="1"/>
              <a:t>hiệu</a:t>
            </a:r>
            <a:r>
              <a:rPr lang="en-US" dirty="0"/>
              <a:t>, tiếp </a:t>
            </a:r>
            <a:r>
              <a:rPr lang="en-US" dirty="0" err="1"/>
              <a:t>cận</a:t>
            </a:r>
            <a:r>
              <a:rPr lang="en-US" dirty="0"/>
              <a:t> với </a:t>
            </a:r>
            <a:r>
              <a:rPr lang="en-US" dirty="0" err="1"/>
              <a:t>nhiều</a:t>
            </a:r>
            <a:r>
              <a:rPr lang="en-US" dirty="0"/>
              <a:t> khách hàng </a:t>
            </a:r>
            <a:r>
              <a:rPr lang="en-US" dirty="0" err="1"/>
              <a:t>hơn</a:t>
            </a:r>
            <a:r>
              <a:rPr lang="en-US" dirty="0"/>
              <a:t>, </a:t>
            </a:r>
            <a:r>
              <a:rPr lang="en-US" dirty="0" err="1"/>
              <a:t>tăng</a:t>
            </a:r>
            <a:r>
              <a:rPr lang="en-US" dirty="0"/>
              <a:t> </a:t>
            </a:r>
            <a:r>
              <a:rPr lang="en-US" dirty="0" err="1"/>
              <a:t>doanh</a:t>
            </a:r>
            <a:r>
              <a:rPr lang="en-US" dirty="0"/>
              <a:t> </a:t>
            </a:r>
            <a:r>
              <a:rPr lang="en-US" dirty="0" err="1"/>
              <a:t>thu</a:t>
            </a:r>
            <a:r>
              <a:rPr lang="en-US" dirty="0"/>
              <a:t> </a:t>
            </a:r>
            <a:r>
              <a:rPr lang="en-US" dirty="0" err="1"/>
              <a:t>cho</a:t>
            </a:r>
            <a:r>
              <a:rPr lang="en-US" dirty="0"/>
              <a:t> cửa hàng.</a:t>
            </a:r>
          </a:p>
          <a:p>
            <a:endParaRPr lang="en-US" dirty="0"/>
          </a:p>
        </p:txBody>
      </p:sp>
      <p:pic>
        <p:nvPicPr>
          <p:cNvPr id="2052" name="Picture 4" descr="Jordan Shoes Wallpaper (66+ pictures)">
            <a:extLst>
              <a:ext uri="{FF2B5EF4-FFF2-40B4-BE49-F238E27FC236}">
                <a16:creationId xmlns:a16="http://schemas.microsoft.com/office/drawing/2014/main" id="{8BE79B21-17CE-A9CC-ACB4-BA7E35A97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4" y="822534"/>
            <a:ext cx="5394477" cy="524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7753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21921"/>
            <a:ext cx="10515600" cy="418011"/>
          </a:xfrm>
        </p:spPr>
        <p:txBody>
          <a:bodyPr>
            <a:normAutofit fontScale="90000"/>
          </a:bodyPr>
          <a:lstStyle/>
          <a:p>
            <a:r>
              <a:rPr lang="en-US" sz="4000" b="1" dirty="0">
                <a:latin typeface="+mj-lt"/>
              </a:rPr>
              <a:t>I. GIỚI THIỆU ĐỀ TÀI</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61850"/>
            <a:ext cx="5257799" cy="5869582"/>
          </a:xfrm>
        </p:spPr>
        <p:txBody>
          <a:bodyPr>
            <a:normAutofit/>
          </a:bodyPr>
          <a:lstStyle/>
          <a:p>
            <a:pPr marL="514350" indent="-514350">
              <a:buFont typeface="+mj-lt"/>
              <a:buAutoNum type="arabicPeriod" startAt="2"/>
            </a:pPr>
            <a:r>
              <a:rPr lang="en-US" sz="3200" dirty="0" err="1"/>
              <a:t>Mục</a:t>
            </a:r>
            <a:r>
              <a:rPr lang="en-US" sz="3200" dirty="0"/>
              <a:t> </a:t>
            </a:r>
            <a:r>
              <a:rPr lang="en-US" sz="3200" dirty="0" err="1"/>
              <a:t>tiêu</a:t>
            </a:r>
            <a:endParaRPr lang="en-US" sz="3200" dirty="0"/>
          </a:p>
          <a:p>
            <a:pPr algn="just"/>
            <a:r>
              <a:rPr lang="en-US" dirty="0" err="1"/>
              <a:t>Củng</a:t>
            </a:r>
            <a:r>
              <a:rPr lang="en-US" dirty="0"/>
              <a:t> </a:t>
            </a:r>
            <a:r>
              <a:rPr lang="en-US" dirty="0" err="1"/>
              <a:t>cố</a:t>
            </a:r>
            <a:r>
              <a:rPr lang="en-US" dirty="0"/>
              <a:t>, </a:t>
            </a:r>
            <a:r>
              <a:rPr lang="en-US" dirty="0" err="1"/>
              <a:t>vận</a:t>
            </a:r>
            <a:r>
              <a:rPr lang="en-US" dirty="0"/>
              <a:t> </a:t>
            </a:r>
            <a:r>
              <a:rPr lang="en-US" dirty="0" err="1"/>
              <a:t>dụng</a:t>
            </a:r>
            <a:r>
              <a:rPr lang="en-US" dirty="0"/>
              <a:t> </a:t>
            </a:r>
            <a:r>
              <a:rPr lang="en-US" dirty="0" err="1"/>
              <a:t>kiến</a:t>
            </a:r>
            <a:r>
              <a:rPr lang="en-US" dirty="0"/>
              <a:t> </a:t>
            </a:r>
            <a:r>
              <a:rPr lang="en-US" dirty="0" err="1"/>
              <a:t>thức</a:t>
            </a:r>
            <a:r>
              <a:rPr lang="en-US" dirty="0"/>
              <a:t> đã được </a:t>
            </a:r>
            <a:r>
              <a:rPr lang="en-US" dirty="0" err="1"/>
              <a:t>học</a:t>
            </a:r>
            <a:r>
              <a:rPr lang="en-US" dirty="0"/>
              <a:t>, </a:t>
            </a:r>
            <a:r>
              <a:rPr lang="en-US" dirty="0" err="1"/>
              <a:t>tìm</a:t>
            </a:r>
            <a:r>
              <a:rPr lang="en-US" dirty="0"/>
              <a:t> </a:t>
            </a:r>
            <a:r>
              <a:rPr lang="en-US" dirty="0" err="1"/>
              <a:t>hiểu</a:t>
            </a:r>
            <a:r>
              <a:rPr lang="en-US" dirty="0"/>
              <a:t> </a:t>
            </a:r>
            <a:r>
              <a:rPr lang="en-US" dirty="0" err="1"/>
              <a:t>nghiên</a:t>
            </a:r>
            <a:r>
              <a:rPr lang="en-US" dirty="0"/>
              <a:t> </a:t>
            </a:r>
            <a:r>
              <a:rPr lang="en-US" dirty="0" err="1"/>
              <a:t>cứu</a:t>
            </a:r>
            <a:r>
              <a:rPr lang="en-US" dirty="0"/>
              <a:t> công nghệ </a:t>
            </a:r>
            <a:r>
              <a:rPr lang="en-US" dirty="0" err="1"/>
              <a:t>mới</a:t>
            </a:r>
            <a:r>
              <a:rPr lang="en-US" dirty="0"/>
              <a:t> để </a:t>
            </a:r>
            <a:r>
              <a:rPr lang="en-US" dirty="0" err="1"/>
              <a:t>áp</a:t>
            </a:r>
            <a:r>
              <a:rPr lang="en-US" dirty="0"/>
              <a:t> </a:t>
            </a:r>
            <a:r>
              <a:rPr lang="en-US" dirty="0" err="1"/>
              <a:t>dụng</a:t>
            </a:r>
            <a:r>
              <a:rPr lang="en-US" dirty="0"/>
              <a:t> vào đề </a:t>
            </a:r>
            <a:r>
              <a:rPr lang="en-US" dirty="0" err="1"/>
              <a:t>tài</a:t>
            </a:r>
            <a:r>
              <a:rPr lang="en-US" dirty="0"/>
              <a:t>.</a:t>
            </a:r>
          </a:p>
          <a:p>
            <a:pPr algn="just"/>
            <a:r>
              <a:rPr lang="en-US" dirty="0" err="1"/>
              <a:t>Phát</a:t>
            </a:r>
            <a:r>
              <a:rPr lang="en-US" dirty="0"/>
              <a:t> triển website </a:t>
            </a:r>
            <a:r>
              <a:rPr lang="en-US" dirty="0" err="1"/>
              <a:t>bán</a:t>
            </a:r>
            <a:r>
              <a:rPr lang="en-US" dirty="0"/>
              <a:t> </a:t>
            </a:r>
            <a:r>
              <a:rPr lang="en-US" dirty="0" err="1"/>
              <a:t>giày</a:t>
            </a:r>
            <a:r>
              <a:rPr lang="en-US" dirty="0"/>
              <a:t> </a:t>
            </a:r>
            <a:r>
              <a:rPr lang="en-US" dirty="0" err="1"/>
              <a:t>thể</a:t>
            </a:r>
            <a:r>
              <a:rPr lang="en-US" dirty="0"/>
              <a:t> </a:t>
            </a:r>
            <a:r>
              <a:rPr lang="en-US" dirty="0" err="1"/>
              <a:t>thao</a:t>
            </a:r>
            <a:r>
              <a:rPr lang="en-US" dirty="0"/>
              <a:t> </a:t>
            </a:r>
            <a:r>
              <a:rPr lang="en-US" dirty="0" err="1"/>
              <a:t>trực</a:t>
            </a:r>
            <a:r>
              <a:rPr lang="en-US" dirty="0"/>
              <a:t> </a:t>
            </a:r>
            <a:r>
              <a:rPr lang="en-US" dirty="0" err="1"/>
              <a:t>truyến</a:t>
            </a:r>
            <a:r>
              <a:rPr lang="en-US" dirty="0"/>
              <a:t> </a:t>
            </a:r>
            <a:r>
              <a:rPr lang="en-US" dirty="0" err="1"/>
              <a:t>đáp</a:t>
            </a:r>
            <a:r>
              <a:rPr lang="en-US" dirty="0"/>
              <a:t> </a:t>
            </a:r>
            <a:r>
              <a:rPr lang="en-US" dirty="0" err="1"/>
              <a:t>ứng</a:t>
            </a:r>
            <a:r>
              <a:rPr lang="en-US" dirty="0"/>
              <a:t> với </a:t>
            </a:r>
            <a:r>
              <a:rPr lang="en-US" dirty="0" err="1"/>
              <a:t>nhu</a:t>
            </a:r>
            <a:r>
              <a:rPr lang="en-US" dirty="0"/>
              <a:t> </a:t>
            </a:r>
            <a:r>
              <a:rPr lang="en-US" dirty="0" err="1"/>
              <a:t>cầu</a:t>
            </a:r>
            <a:r>
              <a:rPr lang="en-US" dirty="0"/>
              <a:t> thực </a:t>
            </a:r>
            <a:r>
              <a:rPr lang="en-US" dirty="0" err="1"/>
              <a:t>tiễn</a:t>
            </a:r>
            <a:r>
              <a:rPr lang="en-US" dirty="0"/>
              <a:t>.</a:t>
            </a:r>
          </a:p>
          <a:p>
            <a:endParaRPr lang="en-US" sz="3000" dirty="0"/>
          </a:p>
          <a:p>
            <a:endParaRPr lang="en-US" dirty="0"/>
          </a:p>
        </p:txBody>
      </p:sp>
      <p:pic>
        <p:nvPicPr>
          <p:cNvPr id="3076" name="Picture 4" descr="Vans Shoes Wallpapers - Top Free Vans Shoes Backgrounds - WallpaperAccess">
            <a:extLst>
              <a:ext uri="{FF2B5EF4-FFF2-40B4-BE49-F238E27FC236}">
                <a16:creationId xmlns:a16="http://schemas.microsoft.com/office/drawing/2014/main" id="{C0AEA6D3-118D-76EE-442B-741F0B10B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4" y="618311"/>
            <a:ext cx="5394477" cy="559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02124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 GIỚI THIỆU ĐỀ TÀI</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startAt="3"/>
            </a:pPr>
            <a:r>
              <a:rPr lang="en-US" sz="3200" dirty="0" err="1"/>
              <a:t>Phạm</a:t>
            </a:r>
            <a:r>
              <a:rPr lang="en-US" sz="3200" dirty="0"/>
              <a:t> vi</a:t>
            </a:r>
          </a:p>
          <a:p>
            <a:pPr algn="just"/>
            <a:r>
              <a:rPr lang="en-US" dirty="0" err="1"/>
              <a:t>Đối</a:t>
            </a:r>
            <a:r>
              <a:rPr lang="en-US" dirty="0"/>
              <a:t> </a:t>
            </a:r>
            <a:r>
              <a:rPr lang="en-US" dirty="0" err="1"/>
              <a:t>tượng</a:t>
            </a:r>
            <a:r>
              <a:rPr lang="en-US" dirty="0"/>
              <a:t> sử </a:t>
            </a:r>
            <a:r>
              <a:rPr lang="en-US" dirty="0" err="1"/>
              <a:t>dụng</a:t>
            </a:r>
            <a:r>
              <a:rPr lang="en-US" dirty="0"/>
              <a:t>: khách hàng, </a:t>
            </a:r>
            <a:r>
              <a:rPr lang="en-US" dirty="0" err="1"/>
              <a:t>chủ</a:t>
            </a:r>
            <a:r>
              <a:rPr lang="en-US" dirty="0"/>
              <a:t> cửa hàng, nhân viên </a:t>
            </a:r>
            <a:r>
              <a:rPr lang="en-US" dirty="0" err="1"/>
              <a:t>quản</a:t>
            </a:r>
            <a:r>
              <a:rPr lang="en-US" dirty="0"/>
              <a:t> </a:t>
            </a:r>
            <a:r>
              <a:rPr lang="en-US" dirty="0" err="1"/>
              <a:t>lý</a:t>
            </a:r>
            <a:r>
              <a:rPr lang="en-US" dirty="0"/>
              <a:t> cửa hàng.</a:t>
            </a:r>
          </a:p>
          <a:p>
            <a:pPr algn="just"/>
            <a:r>
              <a:rPr lang="en-US" dirty="0" err="1"/>
              <a:t>Phạm</a:t>
            </a:r>
            <a:r>
              <a:rPr lang="en-US" dirty="0"/>
              <a:t> vi </a:t>
            </a:r>
            <a:r>
              <a:rPr lang="en-US" dirty="0" err="1"/>
              <a:t>ứng</a:t>
            </a:r>
            <a:r>
              <a:rPr lang="en-US" dirty="0"/>
              <a:t> </a:t>
            </a:r>
            <a:r>
              <a:rPr lang="en-US" dirty="0" err="1"/>
              <a:t>dụng</a:t>
            </a:r>
            <a:r>
              <a:rPr lang="en-US" dirty="0"/>
              <a:t>: cửa hàng </a:t>
            </a:r>
            <a:r>
              <a:rPr lang="en-US" dirty="0" err="1"/>
              <a:t>bán</a:t>
            </a:r>
            <a:r>
              <a:rPr lang="en-US" dirty="0"/>
              <a:t> </a:t>
            </a:r>
            <a:r>
              <a:rPr lang="en-US" dirty="0" err="1"/>
              <a:t>giày</a:t>
            </a:r>
            <a:r>
              <a:rPr lang="en-US" dirty="0"/>
              <a:t> ở Hồ </a:t>
            </a:r>
            <a:r>
              <a:rPr lang="en-US" dirty="0" err="1"/>
              <a:t>Chí</a:t>
            </a:r>
            <a:r>
              <a:rPr lang="en-US" dirty="0"/>
              <a:t> Minh</a:t>
            </a:r>
          </a:p>
          <a:p>
            <a:pPr algn="just"/>
            <a:r>
              <a:rPr lang="en-US" dirty="0" err="1"/>
              <a:t>Phạm</a:t>
            </a:r>
            <a:r>
              <a:rPr lang="en-US" dirty="0"/>
              <a:t> vi công nghệ: </a:t>
            </a:r>
            <a:r>
              <a:rPr lang="en-US" dirty="0" err="1"/>
              <a:t>điện</a:t>
            </a:r>
            <a:r>
              <a:rPr lang="en-US" dirty="0"/>
              <a:t> </a:t>
            </a:r>
            <a:r>
              <a:rPr lang="en-US" dirty="0" err="1"/>
              <a:t>thoại</a:t>
            </a:r>
            <a:r>
              <a:rPr lang="en-US" dirty="0"/>
              <a:t>, máy </a:t>
            </a:r>
            <a:r>
              <a:rPr lang="en-US" dirty="0" err="1"/>
              <a:t>tính</a:t>
            </a:r>
            <a:r>
              <a:rPr lang="en-US" dirty="0"/>
              <a:t> có </a:t>
            </a:r>
            <a:r>
              <a:rPr lang="en-US" dirty="0" err="1"/>
              <a:t>kết</a:t>
            </a:r>
            <a:r>
              <a:rPr lang="en-US" dirty="0"/>
              <a:t> </a:t>
            </a:r>
            <a:r>
              <a:rPr lang="en-US" dirty="0" err="1"/>
              <a:t>nối</a:t>
            </a:r>
            <a:r>
              <a:rPr lang="en-US" dirty="0"/>
              <a:t> internet.</a:t>
            </a:r>
          </a:p>
        </p:txBody>
      </p:sp>
      <p:pic>
        <p:nvPicPr>
          <p:cNvPr id="2052" name="Picture 4" descr="Jordan Shoes Wallpaper (66+ pictures)">
            <a:extLst>
              <a:ext uri="{FF2B5EF4-FFF2-40B4-BE49-F238E27FC236}">
                <a16:creationId xmlns:a16="http://schemas.microsoft.com/office/drawing/2014/main" id="{8BE79B21-17CE-A9CC-ACB4-BA7E35A97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4" y="822534"/>
            <a:ext cx="5394477" cy="524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51827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72" name="Picture 76" descr="Mysql là gì? Tổng hợp thông tin chi tiết nhất về Mysql">
            <a:extLst>
              <a:ext uri="{FF2B5EF4-FFF2-40B4-BE49-F238E27FC236}">
                <a16:creationId xmlns:a16="http://schemas.microsoft.com/office/drawing/2014/main" id="{D62DC997-FB55-DACA-3B47-8AB2B39DB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836" y="3666505"/>
            <a:ext cx="1825534" cy="1025674"/>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Sass optimization – 5 tips for faster work">
            <a:extLst>
              <a:ext uri="{FF2B5EF4-FFF2-40B4-BE49-F238E27FC236}">
                <a16:creationId xmlns:a16="http://schemas.microsoft.com/office/drawing/2014/main" id="{19C28F96-E6E6-6D9E-9CE5-970911471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354" y="1541682"/>
            <a:ext cx="1618704" cy="998438"/>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Xiroweb Platform dùng công nghệ gì, mã nguồn code ra sao, các yêu cầu kỹ  thuật">
            <a:extLst>
              <a:ext uri="{FF2B5EF4-FFF2-40B4-BE49-F238E27FC236}">
                <a16:creationId xmlns:a16="http://schemas.microsoft.com/office/drawing/2014/main" id="{57D48CC7-002F-BE34-5F79-448DC9294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069" y="1117133"/>
            <a:ext cx="2734491" cy="1823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35481"/>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2" y="466529"/>
            <a:ext cx="4961708" cy="998438"/>
          </a:xfrm>
        </p:spPr>
        <p:txBody>
          <a:bodyPr>
            <a:normAutofit/>
          </a:bodyPr>
          <a:lstStyle/>
          <a:p>
            <a:pPr marL="0" indent="0" algn="ctr">
              <a:buNone/>
            </a:pPr>
            <a:r>
              <a:rPr lang="en-US" sz="3200" dirty="0"/>
              <a:t>Front-end</a:t>
            </a:r>
          </a:p>
          <a:p>
            <a:pPr lvl="1"/>
            <a:r>
              <a:rPr lang="en-US" sz="2800" dirty="0" err="1"/>
              <a:t>Ngôn</a:t>
            </a:r>
            <a:r>
              <a:rPr lang="en-US" sz="2800" dirty="0"/>
              <a:t> </a:t>
            </a:r>
            <a:r>
              <a:rPr lang="en-US" sz="2800" dirty="0" err="1"/>
              <a:t>ngữ</a:t>
            </a:r>
            <a:r>
              <a:rPr lang="en-US" sz="2800" dirty="0"/>
              <a:t> lập trình:</a:t>
            </a:r>
          </a:p>
        </p:txBody>
      </p:sp>
      <p:sp>
        <p:nvSpPr>
          <p:cNvPr id="4" name="Content Placeholder 2">
            <a:extLst>
              <a:ext uri="{FF2B5EF4-FFF2-40B4-BE49-F238E27FC236}">
                <a16:creationId xmlns:a16="http://schemas.microsoft.com/office/drawing/2014/main" id="{CA77C0F2-4552-F5BC-2AD9-FAEC03951375}"/>
              </a:ext>
            </a:extLst>
          </p:cNvPr>
          <p:cNvSpPr txBox="1">
            <a:spLocks/>
          </p:cNvSpPr>
          <p:nvPr/>
        </p:nvSpPr>
        <p:spPr>
          <a:xfrm>
            <a:off x="5878286" y="466529"/>
            <a:ext cx="5475513" cy="998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Back-end</a:t>
            </a:r>
          </a:p>
          <a:p>
            <a:pPr lvl="1"/>
            <a:r>
              <a:rPr lang="en-US" sz="2800" dirty="0" err="1"/>
              <a:t>Ngôn</a:t>
            </a:r>
            <a:r>
              <a:rPr lang="en-US" sz="2800" dirty="0"/>
              <a:t> </a:t>
            </a:r>
            <a:r>
              <a:rPr lang="en-US" sz="2800" dirty="0" err="1"/>
              <a:t>ngữ</a:t>
            </a:r>
            <a:r>
              <a:rPr lang="en-US" sz="2800" dirty="0"/>
              <a:t> lập trình:</a:t>
            </a:r>
          </a:p>
        </p:txBody>
      </p:sp>
      <p:cxnSp>
        <p:nvCxnSpPr>
          <p:cNvPr id="6" name="Straight Connector 5">
            <a:extLst>
              <a:ext uri="{FF2B5EF4-FFF2-40B4-BE49-F238E27FC236}">
                <a16:creationId xmlns:a16="http://schemas.microsoft.com/office/drawing/2014/main" id="{83767EFC-142B-8E7C-9A34-CAC011EFE102}"/>
              </a:ext>
            </a:extLst>
          </p:cNvPr>
          <p:cNvCxnSpPr>
            <a:cxnSpLocks/>
          </p:cNvCxnSpPr>
          <p:nvPr/>
        </p:nvCxnSpPr>
        <p:spPr>
          <a:xfrm>
            <a:off x="5878286" y="722809"/>
            <a:ext cx="0" cy="5982791"/>
          </a:xfrm>
          <a:prstGeom prst="line">
            <a:avLst/>
          </a:prstGeom>
        </p:spPr>
        <p:style>
          <a:lnRef idx="1">
            <a:schemeClr val="dk1"/>
          </a:lnRef>
          <a:fillRef idx="0">
            <a:schemeClr val="dk1"/>
          </a:fillRef>
          <a:effectRef idx="0">
            <a:schemeClr val="dk1"/>
          </a:effectRef>
          <a:fontRef idx="minor">
            <a:schemeClr val="tx1"/>
          </a:fontRef>
        </p:style>
      </p:cxnSp>
      <p:sp>
        <p:nvSpPr>
          <p:cNvPr id="11" name="Content Placeholder 2">
            <a:extLst>
              <a:ext uri="{FF2B5EF4-FFF2-40B4-BE49-F238E27FC236}">
                <a16:creationId xmlns:a16="http://schemas.microsoft.com/office/drawing/2014/main" id="{726FAEDF-CB31-1469-089C-1F7488EE3296}"/>
              </a:ext>
            </a:extLst>
          </p:cNvPr>
          <p:cNvSpPr txBox="1">
            <a:spLocks/>
          </p:cNvSpPr>
          <p:nvPr/>
        </p:nvSpPr>
        <p:spPr>
          <a:xfrm>
            <a:off x="838200" y="2667064"/>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t>Framework:</a:t>
            </a:r>
          </a:p>
        </p:txBody>
      </p:sp>
      <p:pic>
        <p:nvPicPr>
          <p:cNvPr id="4134" name="Picture 38" descr="Your custom development solution with React JS| Ubidreams">
            <a:extLst>
              <a:ext uri="{FF2B5EF4-FFF2-40B4-BE49-F238E27FC236}">
                <a16:creationId xmlns:a16="http://schemas.microsoft.com/office/drawing/2014/main" id="{D2281062-511C-856B-7630-93C6BBBDA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74" y="3373472"/>
            <a:ext cx="2090057" cy="1373352"/>
          </a:xfrm>
          <a:prstGeom prst="rect">
            <a:avLst/>
          </a:prstGeom>
          <a:noFill/>
          <a:extLst>
            <a:ext uri="{909E8E84-426E-40DD-AFC4-6F175D3DCCD1}">
              <a14:hiddenFill xmlns:a14="http://schemas.microsoft.com/office/drawing/2010/main">
                <a:solidFill>
                  <a:srgbClr val="FFFFFF"/>
                </a:solidFill>
              </a14:hiddenFill>
            </a:ext>
          </a:extLst>
        </p:spPr>
      </p:pic>
      <p:pic>
        <p:nvPicPr>
          <p:cNvPr id="4144" name="Picture 48" descr="Material UI Logo PNG Vector (SVG) Free Download">
            <a:extLst>
              <a:ext uri="{FF2B5EF4-FFF2-40B4-BE49-F238E27FC236}">
                <a16:creationId xmlns:a16="http://schemas.microsoft.com/office/drawing/2014/main" id="{EFB5663C-C36E-1723-FB7F-829B113D7C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843" y="3496861"/>
            <a:ext cx="1121868" cy="995670"/>
          </a:xfrm>
          <a:prstGeom prst="rect">
            <a:avLst/>
          </a:prstGeom>
          <a:noFill/>
          <a:extLst>
            <a:ext uri="{909E8E84-426E-40DD-AFC4-6F175D3DCCD1}">
              <a14:hiddenFill xmlns:a14="http://schemas.microsoft.com/office/drawing/2010/main">
                <a:solidFill>
                  <a:srgbClr val="FFFFFF"/>
                </a:solidFill>
              </a14:hiddenFill>
            </a:ext>
          </a:extLst>
        </p:spPr>
      </p:pic>
      <p:pic>
        <p:nvPicPr>
          <p:cNvPr id="4150" name="Picture 54">
            <a:extLst>
              <a:ext uri="{FF2B5EF4-FFF2-40B4-BE49-F238E27FC236}">
                <a16:creationId xmlns:a16="http://schemas.microsoft.com/office/drawing/2014/main" id="{99FA8421-84E2-8572-40EC-2E93B0D43C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711" y="3279584"/>
            <a:ext cx="1806269" cy="1412595"/>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5270F98B-1F7A-91B2-3B62-9BF121A46A66}"/>
              </a:ext>
            </a:extLst>
          </p:cNvPr>
          <p:cNvSpPr txBox="1">
            <a:spLocks/>
          </p:cNvSpPr>
          <p:nvPr/>
        </p:nvSpPr>
        <p:spPr>
          <a:xfrm>
            <a:off x="701206" y="4833044"/>
            <a:ext cx="4530634"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err="1"/>
              <a:t>Một</a:t>
            </a:r>
            <a:r>
              <a:rPr lang="en-US" sz="2800" dirty="0"/>
              <a:t> số </a:t>
            </a:r>
            <a:r>
              <a:rPr lang="en-US" sz="2800" dirty="0" err="1"/>
              <a:t>thư</a:t>
            </a:r>
            <a:r>
              <a:rPr lang="en-US" sz="2800" dirty="0"/>
              <a:t> </a:t>
            </a:r>
            <a:r>
              <a:rPr lang="en-US" sz="2800" dirty="0" err="1"/>
              <a:t>viện</a:t>
            </a:r>
            <a:r>
              <a:rPr lang="en-US" sz="2800" dirty="0"/>
              <a:t> </a:t>
            </a:r>
            <a:r>
              <a:rPr lang="en-US" sz="2800" dirty="0" err="1"/>
              <a:t>khác</a:t>
            </a:r>
            <a:r>
              <a:rPr lang="en-US" sz="2800" dirty="0"/>
              <a:t>:</a:t>
            </a:r>
          </a:p>
        </p:txBody>
      </p:sp>
      <p:pic>
        <p:nvPicPr>
          <p:cNvPr id="4158" name="Picture 62" descr="An open source and production-ready motion library for React">
            <a:extLst>
              <a:ext uri="{FF2B5EF4-FFF2-40B4-BE49-F238E27FC236}">
                <a16:creationId xmlns:a16="http://schemas.microsoft.com/office/drawing/2014/main" id="{66F75FE4-3C35-EC30-B296-372B77A663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919" y="5410719"/>
            <a:ext cx="976361" cy="6602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49C793C-4391-3F9F-8414-FC6E4EB27C87}"/>
              </a:ext>
            </a:extLst>
          </p:cNvPr>
          <p:cNvPicPr>
            <a:picLocks noChangeAspect="1"/>
          </p:cNvPicPr>
          <p:nvPr/>
        </p:nvPicPr>
        <p:blipFill>
          <a:blip r:embed="rId9"/>
          <a:stretch>
            <a:fillRect/>
          </a:stretch>
        </p:blipFill>
        <p:spPr>
          <a:xfrm>
            <a:off x="2249665" y="5478372"/>
            <a:ext cx="915001" cy="619095"/>
          </a:xfrm>
          <a:prstGeom prst="rect">
            <a:avLst/>
          </a:prstGeom>
        </p:spPr>
      </p:pic>
      <p:pic>
        <p:nvPicPr>
          <p:cNvPr id="4160" name="Picture 64" descr="MomentJS - Overview | OutSystems">
            <a:extLst>
              <a:ext uri="{FF2B5EF4-FFF2-40B4-BE49-F238E27FC236}">
                <a16:creationId xmlns:a16="http://schemas.microsoft.com/office/drawing/2014/main" id="{DB75E3E5-01CC-8FFC-7168-8A1F8F43D5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4371" y="5478369"/>
            <a:ext cx="816529" cy="619098"/>
          </a:xfrm>
          <a:prstGeom prst="rect">
            <a:avLst/>
          </a:prstGeom>
          <a:noFill/>
          <a:extLst>
            <a:ext uri="{909E8E84-426E-40DD-AFC4-6F175D3DCCD1}">
              <a14:hiddenFill xmlns:a14="http://schemas.microsoft.com/office/drawing/2010/main">
                <a:solidFill>
                  <a:srgbClr val="FFFFFF"/>
                </a:solidFill>
              </a14:hiddenFill>
            </a:ext>
          </a:extLst>
        </p:spPr>
      </p:pic>
      <p:pic>
        <p:nvPicPr>
          <p:cNvPr id="4162" name="Picture 66" descr="AOS: Animate web elements as you scroll | Bypeople">
            <a:extLst>
              <a:ext uri="{FF2B5EF4-FFF2-40B4-BE49-F238E27FC236}">
                <a16:creationId xmlns:a16="http://schemas.microsoft.com/office/drawing/2014/main" id="{67512261-2836-9D96-51F8-3D221E0B24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6313" y="5467122"/>
            <a:ext cx="976360" cy="630345"/>
          </a:xfrm>
          <a:prstGeom prst="rect">
            <a:avLst/>
          </a:prstGeom>
          <a:noFill/>
          <a:extLst>
            <a:ext uri="{909E8E84-426E-40DD-AFC4-6F175D3DCCD1}">
              <a14:hiddenFill xmlns:a14="http://schemas.microsoft.com/office/drawing/2010/main">
                <a:solidFill>
                  <a:srgbClr val="FFFFFF"/>
                </a:solidFill>
              </a14:hiddenFill>
            </a:ext>
          </a:extLst>
        </p:spPr>
      </p:pic>
      <p:pic>
        <p:nvPicPr>
          <p:cNvPr id="4164" name="Picture 68" descr="Đây là mẹo giúp bạn thành thạo lập trình Java - Khám phá ngay">
            <a:extLst>
              <a:ext uri="{FF2B5EF4-FFF2-40B4-BE49-F238E27FC236}">
                <a16:creationId xmlns:a16="http://schemas.microsoft.com/office/drawing/2014/main" id="{C5F7EB27-1E20-1C13-2A65-C26EF20968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0836" y="1448837"/>
            <a:ext cx="2261761" cy="107738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8D694AD0-E21F-D2BC-73D0-2EC7CAC690F2}"/>
              </a:ext>
            </a:extLst>
          </p:cNvPr>
          <p:cNvSpPr txBox="1">
            <a:spLocks/>
          </p:cNvSpPr>
          <p:nvPr/>
        </p:nvSpPr>
        <p:spPr>
          <a:xfrm>
            <a:off x="5965856" y="2428892"/>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t>Framework:</a:t>
            </a:r>
          </a:p>
        </p:txBody>
      </p:sp>
      <p:pic>
        <p:nvPicPr>
          <p:cNvPr id="4170" name="Picture 74">
            <a:extLst>
              <a:ext uri="{FF2B5EF4-FFF2-40B4-BE49-F238E27FC236}">
                <a16:creationId xmlns:a16="http://schemas.microsoft.com/office/drawing/2014/main" id="{79489A5C-3B42-C900-20FB-453E0BCFA4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07428" y="2933773"/>
            <a:ext cx="2369016" cy="608911"/>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350FA1FE-837F-F8CA-CADD-D819B13142F0}"/>
              </a:ext>
            </a:extLst>
          </p:cNvPr>
          <p:cNvSpPr txBox="1">
            <a:spLocks/>
          </p:cNvSpPr>
          <p:nvPr/>
        </p:nvSpPr>
        <p:spPr>
          <a:xfrm>
            <a:off x="5965856" y="3542684"/>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t>Database:</a:t>
            </a:r>
          </a:p>
        </p:txBody>
      </p:sp>
      <p:sp>
        <p:nvSpPr>
          <p:cNvPr id="24" name="Content Placeholder 2">
            <a:extLst>
              <a:ext uri="{FF2B5EF4-FFF2-40B4-BE49-F238E27FC236}">
                <a16:creationId xmlns:a16="http://schemas.microsoft.com/office/drawing/2014/main" id="{1969D378-729F-DC3F-889A-31EAEA896DA1}"/>
              </a:ext>
            </a:extLst>
          </p:cNvPr>
          <p:cNvSpPr txBox="1">
            <a:spLocks/>
          </p:cNvSpPr>
          <p:nvPr/>
        </p:nvSpPr>
        <p:spPr>
          <a:xfrm>
            <a:off x="6032867" y="4833044"/>
            <a:ext cx="4961708" cy="4992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err="1"/>
              <a:t>Một</a:t>
            </a:r>
            <a:r>
              <a:rPr lang="en-US" sz="2800" dirty="0"/>
              <a:t> số công </a:t>
            </a:r>
            <a:r>
              <a:rPr lang="en-US" sz="2800" dirty="0" err="1"/>
              <a:t>cụ</a:t>
            </a:r>
            <a:r>
              <a:rPr lang="en-US" sz="2800" dirty="0"/>
              <a:t> </a:t>
            </a:r>
            <a:r>
              <a:rPr lang="en-US" sz="2800" dirty="0" err="1"/>
              <a:t>hỗ</a:t>
            </a:r>
            <a:r>
              <a:rPr lang="en-US" sz="2800" dirty="0"/>
              <a:t> </a:t>
            </a:r>
            <a:r>
              <a:rPr lang="en-US" sz="2800" dirty="0" err="1"/>
              <a:t>trợ</a:t>
            </a:r>
            <a:r>
              <a:rPr lang="en-US" sz="2800" dirty="0"/>
              <a:t> </a:t>
            </a:r>
            <a:r>
              <a:rPr lang="en-US" sz="2800" dirty="0" err="1"/>
              <a:t>khác</a:t>
            </a:r>
            <a:r>
              <a:rPr lang="en-US" sz="2800" dirty="0"/>
              <a:t>:</a:t>
            </a:r>
          </a:p>
        </p:txBody>
      </p:sp>
      <p:cxnSp>
        <p:nvCxnSpPr>
          <p:cNvPr id="26" name="Straight Connector 25">
            <a:extLst>
              <a:ext uri="{FF2B5EF4-FFF2-40B4-BE49-F238E27FC236}">
                <a16:creationId xmlns:a16="http://schemas.microsoft.com/office/drawing/2014/main" id="{97333FB2-E075-0511-E3BA-D1977A7F24BB}"/>
              </a:ext>
            </a:extLst>
          </p:cNvPr>
          <p:cNvCxnSpPr>
            <a:cxnSpLocks/>
          </p:cNvCxnSpPr>
          <p:nvPr/>
        </p:nvCxnSpPr>
        <p:spPr>
          <a:xfrm>
            <a:off x="5878286" y="4833044"/>
            <a:ext cx="6139543" cy="0"/>
          </a:xfrm>
          <a:prstGeom prst="line">
            <a:avLst/>
          </a:prstGeom>
        </p:spPr>
        <p:style>
          <a:lnRef idx="1">
            <a:schemeClr val="dk1"/>
          </a:lnRef>
          <a:fillRef idx="0">
            <a:schemeClr val="dk1"/>
          </a:fillRef>
          <a:effectRef idx="0">
            <a:schemeClr val="dk1"/>
          </a:effectRef>
          <a:fontRef idx="minor">
            <a:schemeClr val="tx1"/>
          </a:fontRef>
        </p:style>
      </p:cxnSp>
      <p:pic>
        <p:nvPicPr>
          <p:cNvPr id="4174" name="Picture 78" descr="Hướng dẫn sử dụng công cụ Figma đơn giản, hiệu quả">
            <a:extLst>
              <a:ext uri="{FF2B5EF4-FFF2-40B4-BE49-F238E27FC236}">
                <a16:creationId xmlns:a16="http://schemas.microsoft.com/office/drawing/2014/main" id="{66220EDD-64B1-3954-C4B8-0E3E05603A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4575" y="5348406"/>
            <a:ext cx="1177380" cy="784920"/>
          </a:xfrm>
          <a:prstGeom prst="rect">
            <a:avLst/>
          </a:prstGeom>
          <a:noFill/>
          <a:extLst>
            <a:ext uri="{909E8E84-426E-40DD-AFC4-6F175D3DCCD1}">
              <a14:hiddenFill xmlns:a14="http://schemas.microsoft.com/office/drawing/2010/main">
                <a:solidFill>
                  <a:srgbClr val="FFFFFF"/>
                </a:solidFill>
              </a14:hiddenFill>
            </a:ext>
          </a:extLst>
        </p:spPr>
      </p:pic>
      <p:pic>
        <p:nvPicPr>
          <p:cNvPr id="4178" name="Picture 82" descr="Postman là gì? Cách download và sử dụng Postman đơn giản">
            <a:extLst>
              <a:ext uri="{FF2B5EF4-FFF2-40B4-BE49-F238E27FC236}">
                <a16:creationId xmlns:a16="http://schemas.microsoft.com/office/drawing/2014/main" id="{B3CB7C54-5ED5-8964-DA91-024FC1B15D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75372" y="5335304"/>
            <a:ext cx="902197" cy="811124"/>
          </a:xfrm>
          <a:prstGeom prst="rect">
            <a:avLst/>
          </a:prstGeom>
          <a:noFill/>
          <a:extLst>
            <a:ext uri="{909E8E84-426E-40DD-AFC4-6F175D3DCCD1}">
              <a14:hiddenFill xmlns:a14="http://schemas.microsoft.com/office/drawing/2010/main">
                <a:solidFill>
                  <a:srgbClr val="FFFFFF"/>
                </a:solidFill>
              </a14:hiddenFill>
            </a:ext>
          </a:extLst>
        </p:spPr>
      </p:pic>
      <p:pic>
        <p:nvPicPr>
          <p:cNvPr id="4180" name="Picture 84" descr="Git vs GitHub - Cách sử dụng Git cơ bản">
            <a:extLst>
              <a:ext uri="{FF2B5EF4-FFF2-40B4-BE49-F238E27FC236}">
                <a16:creationId xmlns:a16="http://schemas.microsoft.com/office/drawing/2014/main" id="{2B094E69-B88B-0428-BBB2-5626368A25B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43754" y="5255738"/>
            <a:ext cx="1890465" cy="1014523"/>
          </a:xfrm>
          <a:prstGeom prst="rect">
            <a:avLst/>
          </a:prstGeom>
          <a:noFill/>
          <a:extLst>
            <a:ext uri="{909E8E84-426E-40DD-AFC4-6F175D3DCCD1}">
              <a14:hiddenFill xmlns:a14="http://schemas.microsoft.com/office/drawing/2010/main">
                <a:solidFill>
                  <a:srgbClr val="FFFFFF"/>
                </a:solidFill>
              </a14:hiddenFill>
            </a:ext>
          </a:extLst>
        </p:spPr>
      </p:pic>
      <p:pic>
        <p:nvPicPr>
          <p:cNvPr id="4184" name="Picture 88">
            <a:extLst>
              <a:ext uri="{FF2B5EF4-FFF2-40B4-BE49-F238E27FC236}">
                <a16:creationId xmlns:a16="http://schemas.microsoft.com/office/drawing/2014/main" id="{7780965C-1DCD-94AE-4D81-D72A7FBC20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84331" y="5314622"/>
            <a:ext cx="1870154" cy="102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24900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20"/>
                                        </p:tgtEl>
                                        <p:attrNameLst>
                                          <p:attrName>style.visibility</p:attrName>
                                        </p:attrNameLst>
                                      </p:cBhvr>
                                      <p:to>
                                        <p:strVal val="visible"/>
                                      </p:to>
                                    </p:set>
                                    <p:animEffect transition="in" filter="fade">
                                      <p:cBhvr>
                                        <p:cTn id="22" dur="500"/>
                                        <p:tgtEl>
                                          <p:spTgt spid="41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30"/>
                                        </p:tgtEl>
                                        <p:attrNameLst>
                                          <p:attrName>style.visibility</p:attrName>
                                        </p:attrNameLst>
                                      </p:cBhvr>
                                      <p:to>
                                        <p:strVal val="visible"/>
                                      </p:to>
                                    </p:set>
                                    <p:animEffect transition="in" filter="fade">
                                      <p:cBhvr>
                                        <p:cTn id="27" dur="500"/>
                                        <p:tgtEl>
                                          <p:spTgt spid="41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34"/>
                                        </p:tgtEl>
                                        <p:attrNameLst>
                                          <p:attrName>style.visibility</p:attrName>
                                        </p:attrNameLst>
                                      </p:cBhvr>
                                      <p:to>
                                        <p:strVal val="visible"/>
                                      </p:to>
                                    </p:set>
                                    <p:animEffect transition="in" filter="fade">
                                      <p:cBhvr>
                                        <p:cTn id="37" dur="500"/>
                                        <p:tgtEl>
                                          <p:spTgt spid="41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44"/>
                                        </p:tgtEl>
                                        <p:attrNameLst>
                                          <p:attrName>style.visibility</p:attrName>
                                        </p:attrNameLst>
                                      </p:cBhvr>
                                      <p:to>
                                        <p:strVal val="visible"/>
                                      </p:to>
                                    </p:set>
                                    <p:animEffect transition="in" filter="fade">
                                      <p:cBhvr>
                                        <p:cTn id="42" dur="500"/>
                                        <p:tgtEl>
                                          <p:spTgt spid="41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50"/>
                                        </p:tgtEl>
                                        <p:attrNameLst>
                                          <p:attrName>style.visibility</p:attrName>
                                        </p:attrNameLst>
                                      </p:cBhvr>
                                      <p:to>
                                        <p:strVal val="visible"/>
                                      </p:to>
                                    </p:set>
                                    <p:animEffect transition="in" filter="fade">
                                      <p:cBhvr>
                                        <p:cTn id="47" dur="500"/>
                                        <p:tgtEl>
                                          <p:spTgt spid="41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58"/>
                                        </p:tgtEl>
                                        <p:attrNameLst>
                                          <p:attrName>style.visibility</p:attrName>
                                        </p:attrNameLst>
                                      </p:cBhvr>
                                      <p:to>
                                        <p:strVal val="visible"/>
                                      </p:to>
                                    </p:set>
                                    <p:animEffect transition="in" filter="fade">
                                      <p:cBhvr>
                                        <p:cTn id="57" dur="500"/>
                                        <p:tgtEl>
                                          <p:spTgt spid="41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62"/>
                                        </p:tgtEl>
                                        <p:attrNameLst>
                                          <p:attrName>style.visibility</p:attrName>
                                        </p:attrNameLst>
                                      </p:cBhvr>
                                      <p:to>
                                        <p:strVal val="visible"/>
                                      </p:to>
                                    </p:set>
                                    <p:animEffect transition="in" filter="fade">
                                      <p:cBhvr>
                                        <p:cTn id="62" dur="500"/>
                                        <p:tgtEl>
                                          <p:spTgt spid="416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160"/>
                                        </p:tgtEl>
                                        <p:attrNameLst>
                                          <p:attrName>style.visibility</p:attrName>
                                        </p:attrNameLst>
                                      </p:cBhvr>
                                      <p:to>
                                        <p:strVal val="visible"/>
                                      </p:to>
                                    </p:set>
                                    <p:animEffect transition="in" filter="fade">
                                      <p:cBhvr>
                                        <p:cTn id="72" dur="500"/>
                                        <p:tgtEl>
                                          <p:spTgt spid="416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184"/>
                                        </p:tgtEl>
                                        <p:attrNameLst>
                                          <p:attrName>style.visibility</p:attrName>
                                        </p:attrNameLst>
                                      </p:cBhvr>
                                      <p:to>
                                        <p:strVal val="visible"/>
                                      </p:to>
                                    </p:set>
                                    <p:animEffect transition="in" filter="fade">
                                      <p:cBhvr>
                                        <p:cTn id="77" dur="500"/>
                                        <p:tgtEl>
                                          <p:spTgt spid="418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
                                            <p:txEl>
                                              <p:pRg st="0" end="0"/>
                                            </p:txEl>
                                          </p:spTgt>
                                        </p:tgtEl>
                                        <p:attrNameLst>
                                          <p:attrName>style.visibility</p:attrName>
                                        </p:attrNameLst>
                                      </p:cBhvr>
                                      <p:to>
                                        <p:strVal val="visible"/>
                                      </p:to>
                                    </p:set>
                                    <p:animEffect transition="in" filter="wipe(left)">
                                      <p:cBhvr>
                                        <p:cTn id="82" dur="500"/>
                                        <p:tgtEl>
                                          <p:spTgt spid="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animEffect transition="in" filter="wipe(left)">
                                      <p:cBhvr>
                                        <p:cTn id="87" dur="500"/>
                                        <p:tgtEl>
                                          <p:spTgt spid="4">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164"/>
                                        </p:tgtEl>
                                        <p:attrNameLst>
                                          <p:attrName>style.visibility</p:attrName>
                                        </p:attrNameLst>
                                      </p:cBhvr>
                                      <p:to>
                                        <p:strVal val="visible"/>
                                      </p:to>
                                    </p:set>
                                    <p:animEffect transition="in" filter="fade">
                                      <p:cBhvr>
                                        <p:cTn id="92" dur="500"/>
                                        <p:tgtEl>
                                          <p:spTgt spid="416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Effect transition="in" filter="wipe(left)">
                                      <p:cBhvr>
                                        <p:cTn id="97" dur="500"/>
                                        <p:tgtEl>
                                          <p:spTgt spid="18">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170"/>
                                        </p:tgtEl>
                                        <p:attrNameLst>
                                          <p:attrName>style.visibility</p:attrName>
                                        </p:attrNameLst>
                                      </p:cBhvr>
                                      <p:to>
                                        <p:strVal val="visible"/>
                                      </p:to>
                                    </p:set>
                                    <p:animEffect transition="in" filter="fade">
                                      <p:cBhvr>
                                        <p:cTn id="102" dur="500"/>
                                        <p:tgtEl>
                                          <p:spTgt spid="417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0">
                                            <p:txEl>
                                              <p:pRg st="0" end="0"/>
                                            </p:txEl>
                                          </p:spTgt>
                                        </p:tgtEl>
                                        <p:attrNameLst>
                                          <p:attrName>style.visibility</p:attrName>
                                        </p:attrNameLst>
                                      </p:cBhvr>
                                      <p:to>
                                        <p:strVal val="visible"/>
                                      </p:to>
                                    </p:set>
                                    <p:animEffect transition="in" filter="wipe(left)">
                                      <p:cBhvr>
                                        <p:cTn id="107" dur="500"/>
                                        <p:tgtEl>
                                          <p:spTgt spid="20">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172"/>
                                        </p:tgtEl>
                                        <p:attrNameLst>
                                          <p:attrName>style.visibility</p:attrName>
                                        </p:attrNameLst>
                                      </p:cBhvr>
                                      <p:to>
                                        <p:strVal val="visible"/>
                                      </p:to>
                                    </p:set>
                                    <p:animEffect transition="in" filter="fade">
                                      <p:cBhvr>
                                        <p:cTn id="112" dur="500"/>
                                        <p:tgtEl>
                                          <p:spTgt spid="417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4">
                                            <p:txEl>
                                              <p:pRg st="0" end="0"/>
                                            </p:txEl>
                                          </p:spTgt>
                                        </p:tgtEl>
                                        <p:attrNameLst>
                                          <p:attrName>style.visibility</p:attrName>
                                        </p:attrNameLst>
                                      </p:cBhvr>
                                      <p:to>
                                        <p:strVal val="visible"/>
                                      </p:to>
                                    </p:set>
                                    <p:animEffect transition="in" filter="wipe(left)">
                                      <p:cBhvr>
                                        <p:cTn id="117" dur="500"/>
                                        <p:tgtEl>
                                          <p:spTgt spid="24">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174"/>
                                        </p:tgtEl>
                                        <p:attrNameLst>
                                          <p:attrName>style.visibility</p:attrName>
                                        </p:attrNameLst>
                                      </p:cBhvr>
                                      <p:to>
                                        <p:strVal val="visible"/>
                                      </p:to>
                                    </p:set>
                                    <p:animEffect transition="in" filter="fade">
                                      <p:cBhvr>
                                        <p:cTn id="122" dur="500"/>
                                        <p:tgtEl>
                                          <p:spTgt spid="417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178"/>
                                        </p:tgtEl>
                                        <p:attrNameLst>
                                          <p:attrName>style.visibility</p:attrName>
                                        </p:attrNameLst>
                                      </p:cBhvr>
                                      <p:to>
                                        <p:strVal val="visible"/>
                                      </p:to>
                                    </p:set>
                                    <p:animEffect transition="in" filter="fade">
                                      <p:cBhvr>
                                        <p:cTn id="127" dur="500"/>
                                        <p:tgtEl>
                                          <p:spTgt spid="417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180"/>
                                        </p:tgtEl>
                                        <p:attrNameLst>
                                          <p:attrName>style.visibility</p:attrName>
                                        </p:attrNameLst>
                                      </p:cBhvr>
                                      <p:to>
                                        <p:strVal val="visible"/>
                                      </p:to>
                                    </p:set>
                                    <p:animEffect transition="in" filter="fade">
                                      <p:cBhvr>
                                        <p:cTn id="132" dur="500"/>
                                        <p:tgtEl>
                                          <p:spTgt spid="4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a:pPr>
            <a:r>
              <a:rPr lang="en-US" sz="3200" dirty="0"/>
              <a:t>React </a:t>
            </a:r>
            <a:r>
              <a:rPr lang="en-US" sz="3200" dirty="0" err="1"/>
              <a:t>và</a:t>
            </a:r>
            <a:r>
              <a:rPr lang="en-US" sz="3200" dirty="0"/>
              <a:t> Material UI</a:t>
            </a:r>
          </a:p>
          <a:p>
            <a:pPr algn="just"/>
            <a:r>
              <a:rPr lang="vi-VN" dirty="0">
                <a:latin typeface="Calibri (Body)"/>
              </a:rPr>
              <a:t>React là thư viện JavaScript front-end phổ biến nhất trong lĩnh vực phát triển web.</a:t>
            </a:r>
          </a:p>
          <a:p>
            <a:pPr algn="just"/>
            <a:r>
              <a:rPr lang="vi-VN" dirty="0">
                <a:latin typeface="Calibri (Body)"/>
              </a:rPr>
              <a:t>React giúp tạo ra giao diện các website SPA với trải nghiệm người dùng mượt mà, bóc tách các thành phần giao diện thành các components có thể tái sử dụng dễ dàng</a:t>
            </a:r>
          </a:p>
          <a:p>
            <a:pPr algn="just"/>
            <a:r>
              <a:rPr lang="vi-VN" dirty="0">
                <a:latin typeface="Calibri (Body)"/>
              </a:rPr>
              <a:t>Material UI là một thư viện các React Component </a:t>
            </a:r>
          </a:p>
          <a:p>
            <a:pPr algn="just"/>
            <a:endParaRPr lang="en-US" dirty="0">
              <a:latin typeface="Calibri (Body)"/>
            </a:endParaRPr>
          </a:p>
        </p:txBody>
      </p:sp>
      <p:pic>
        <p:nvPicPr>
          <p:cNvPr id="6148" name="Picture 4" descr="React with Material-UI and example components | by Melih Yumak | Aug, 2020  | ITNEXT | ITNEXT">
            <a:extLst>
              <a:ext uri="{FF2B5EF4-FFF2-40B4-BE49-F238E27FC236}">
                <a16:creationId xmlns:a16="http://schemas.microsoft.com/office/drawing/2014/main" id="{1101963A-5EEB-CA2A-AF60-2A2ED353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182" y="640703"/>
            <a:ext cx="4448717" cy="5078963"/>
          </a:xfrm>
          <a:prstGeom prst="rect">
            <a:avLst/>
          </a:prstGeom>
          <a:noFill/>
        </p:spPr>
      </p:pic>
    </p:spTree>
    <p:extLst>
      <p:ext uri="{BB962C8B-B14F-4D97-AF65-F5344CB8AC3E}">
        <p14:creationId xmlns:p14="http://schemas.microsoft.com/office/powerpoint/2010/main" val="109352908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startAt="2"/>
            </a:pPr>
            <a:r>
              <a:rPr lang="en-US" sz="3200" dirty="0"/>
              <a:t>Redux, Redux Toolkit</a:t>
            </a:r>
          </a:p>
          <a:p>
            <a:pPr algn="just"/>
            <a:r>
              <a:rPr lang="vi-VN" dirty="0">
                <a:latin typeface="Calibri (Body)"/>
              </a:rPr>
              <a:t>Redux là một thư viện JavaScript mở được dùng để quản lý trạng thái ứng dụng.</a:t>
            </a:r>
          </a:p>
          <a:p>
            <a:pPr algn="just"/>
            <a:r>
              <a:rPr lang="en-US" dirty="0">
                <a:latin typeface="Calibri (Body)"/>
              </a:rPr>
              <a:t>Các components của Redux</a:t>
            </a:r>
            <a:r>
              <a:rPr lang="vi-VN" dirty="0">
                <a:latin typeface="Calibri (Body)"/>
              </a:rPr>
              <a:t>:</a:t>
            </a:r>
          </a:p>
          <a:p>
            <a:pPr lvl="1" algn="just">
              <a:buFont typeface="Wingdings" panose="05000000000000000000" pitchFamily="2" charset="2"/>
              <a:buChar char="q"/>
            </a:pPr>
            <a:r>
              <a:rPr lang="vi-VN" dirty="0">
                <a:latin typeface="Calibri (Body)"/>
              </a:rPr>
              <a:t>Store: Giữ các state của ứng dụng.</a:t>
            </a:r>
          </a:p>
          <a:p>
            <a:pPr lvl="1" algn="just">
              <a:buFont typeface="Wingdings" panose="05000000000000000000" pitchFamily="2" charset="2"/>
              <a:buChar char="q"/>
            </a:pPr>
            <a:r>
              <a:rPr lang="vi-VN" dirty="0">
                <a:latin typeface="Calibri (Body)"/>
              </a:rPr>
              <a:t>Action: Nguồn thông tin của store.</a:t>
            </a:r>
          </a:p>
          <a:p>
            <a:pPr lvl="1" algn="just">
              <a:buFont typeface="Wingdings" panose="05000000000000000000" pitchFamily="2" charset="2"/>
              <a:buChar char="q"/>
            </a:pPr>
            <a:r>
              <a:rPr lang="vi-VN" dirty="0">
                <a:latin typeface="Calibri (Body)"/>
              </a:rPr>
              <a:t>Reducer: Xác định cách mà state của ứng dụng thay đổi theo các hành động được gửi đến store.</a:t>
            </a:r>
          </a:p>
          <a:p>
            <a:pPr algn="just"/>
            <a:r>
              <a:rPr lang="vi-VN" dirty="0">
                <a:latin typeface="Calibri (Body)"/>
              </a:rPr>
              <a:t>RTK là một thư viện giúp viết Redux tốt hơn, dễ hơn và đơn giản hơn</a:t>
            </a:r>
          </a:p>
          <a:p>
            <a:pPr algn="just"/>
            <a:endParaRPr lang="vi-VN" dirty="0">
              <a:latin typeface="Calibri (Body)"/>
            </a:endParaRPr>
          </a:p>
        </p:txBody>
      </p:sp>
      <p:pic>
        <p:nvPicPr>
          <p:cNvPr id="6150" name="Picture 6" descr="Introduction Of Redux Toolkit. Introduction | by Technologies In Industry  4.0 | Nerd For Tech | Medium">
            <a:extLst>
              <a:ext uri="{FF2B5EF4-FFF2-40B4-BE49-F238E27FC236}">
                <a16:creationId xmlns:a16="http://schemas.microsoft.com/office/drawing/2014/main" id="{DFDFEAE4-7D32-5FE6-805D-4C462EBA6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3690" y="200975"/>
            <a:ext cx="2233328" cy="131244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Using Redux Toolkit in React Native: Getting started and usage guide">
            <a:extLst>
              <a:ext uri="{FF2B5EF4-FFF2-40B4-BE49-F238E27FC236}">
                <a16:creationId xmlns:a16="http://schemas.microsoft.com/office/drawing/2014/main" id="{B15F72A5-CD33-8475-52DA-9A0DA70FA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8581" y="372603"/>
            <a:ext cx="2114666" cy="103818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au 2 năm, Redux đã thay đổi quá nhiều :) - 2KVN">
            <a:extLst>
              <a:ext uri="{FF2B5EF4-FFF2-40B4-BE49-F238E27FC236}">
                <a16:creationId xmlns:a16="http://schemas.microsoft.com/office/drawing/2014/main" id="{90D37C41-198E-BFD3-B9F8-69B7F8353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149" y="3805596"/>
            <a:ext cx="5257799" cy="23006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dux Fundamentals, Part 2: Concepts and Data Flow | Redux">
            <a:extLst>
              <a:ext uri="{FF2B5EF4-FFF2-40B4-BE49-F238E27FC236}">
                <a16:creationId xmlns:a16="http://schemas.microsoft.com/office/drawing/2014/main" id="{F57F80C2-6545-2106-BC81-BAAEBB5FE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782" y="1513424"/>
            <a:ext cx="5546535" cy="229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95129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fade">
                                      <p:cBhvr>
                                        <p:cTn id="17" dur="500"/>
                                        <p:tgtEl>
                                          <p:spTgt spid="6150"/>
                                        </p:tgtEl>
                                      </p:cBhvr>
                                    </p:animEffect>
                                  </p:childTnLst>
                                </p:cTn>
                              </p:par>
                              <p:par>
                                <p:cTn id="18" presetID="10" presetClass="entr" presetSubtype="0" fill="hold" nodeType="withEffect">
                                  <p:stCondLst>
                                    <p:cond delay="0"/>
                                  </p:stCondLst>
                                  <p:childTnLst>
                                    <p:set>
                                      <p:cBhvr>
                                        <p:cTn id="19" dur="1" fill="hold">
                                          <p:stCondLst>
                                            <p:cond delay="0"/>
                                          </p:stCondLst>
                                        </p:cTn>
                                        <p:tgtEl>
                                          <p:spTgt spid="6152"/>
                                        </p:tgtEl>
                                        <p:attrNameLst>
                                          <p:attrName>style.visibility</p:attrName>
                                        </p:attrNameLst>
                                      </p:cBhvr>
                                      <p:to>
                                        <p:strVal val="visible"/>
                                      </p:to>
                                    </p:set>
                                    <p:animEffect transition="in" filter="fade">
                                      <p:cBhvr>
                                        <p:cTn id="20" dur="500"/>
                                        <p:tgtEl>
                                          <p:spTgt spid="6152"/>
                                        </p:tgtEl>
                                      </p:cBhvr>
                                    </p:animEffect>
                                  </p:childTnLst>
                                </p:cTn>
                              </p:par>
                              <p:par>
                                <p:cTn id="21" presetID="10" presetClass="entr" presetSubtype="0" fill="hold" nodeType="with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wipe(left)">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wipe(left)">
                                      <p:cBhvr>
                                        <p:cTn id="36" dur="500"/>
                                        <p:tgtEl>
                                          <p:spTgt spid="3">
                                            <p:txEl>
                                              <p:pRg st="2" end="2"/>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left)">
                                      <p:cBhvr>
                                        <p:cTn id="39" dur="500"/>
                                        <p:tgtEl>
                                          <p:spTgt spid="3">
                                            <p:txEl>
                                              <p:pRg st="3" end="3"/>
                                            </p:txEl>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left)">
                                      <p:cBhvr>
                                        <p:cTn id="42" dur="500"/>
                                        <p:tgtEl>
                                          <p:spTgt spid="3">
                                            <p:txEl>
                                              <p:pRg st="4" end="4"/>
                                            </p:txEl>
                                          </p:spTgt>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left)">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wipe(left)">
                                      <p:cBhvr>
                                        <p:cTn id="5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B730-1608-103F-F389-95F130300BF1}"/>
              </a:ext>
            </a:extLst>
          </p:cNvPr>
          <p:cNvSpPr>
            <a:spLocks noGrp="1"/>
          </p:cNvSpPr>
          <p:nvPr>
            <p:ph type="title"/>
          </p:nvPr>
        </p:nvSpPr>
        <p:spPr>
          <a:xfrm>
            <a:off x="838200" y="104503"/>
            <a:ext cx="10515600" cy="536200"/>
          </a:xfrm>
        </p:spPr>
        <p:txBody>
          <a:bodyPr>
            <a:normAutofit fontScale="90000"/>
          </a:bodyPr>
          <a:lstStyle/>
          <a:p>
            <a:r>
              <a:rPr lang="en-US" sz="4000" b="1" dirty="0">
                <a:latin typeface="+mj-lt"/>
              </a:rPr>
              <a:t>II. CÔNG NGHỆ SỬ DỤNG</a:t>
            </a:r>
            <a:endParaRPr lang="vi-VN" sz="4000" dirty="0"/>
          </a:p>
        </p:txBody>
      </p:sp>
      <p:sp>
        <p:nvSpPr>
          <p:cNvPr id="3" name="Content Placeholder 2">
            <a:extLst>
              <a:ext uri="{FF2B5EF4-FFF2-40B4-BE49-F238E27FC236}">
                <a16:creationId xmlns:a16="http://schemas.microsoft.com/office/drawing/2014/main" id="{50A685DB-8CDA-EEE0-717D-719A66B9EE0C}"/>
              </a:ext>
            </a:extLst>
          </p:cNvPr>
          <p:cNvSpPr>
            <a:spLocks noGrp="1"/>
          </p:cNvSpPr>
          <p:nvPr>
            <p:ph idx="1"/>
          </p:nvPr>
        </p:nvSpPr>
        <p:spPr>
          <a:xfrm>
            <a:off x="838201" y="640703"/>
            <a:ext cx="5257799" cy="5604454"/>
          </a:xfrm>
        </p:spPr>
        <p:txBody>
          <a:bodyPr>
            <a:normAutofit/>
          </a:bodyPr>
          <a:lstStyle/>
          <a:p>
            <a:pPr marL="514350" indent="-514350">
              <a:buFont typeface="+mj-lt"/>
              <a:buAutoNum type="arabicPeriod" startAt="3"/>
            </a:pPr>
            <a:r>
              <a:rPr lang="en-US" sz="3200" dirty="0"/>
              <a:t>Spring</a:t>
            </a:r>
          </a:p>
          <a:p>
            <a:pPr algn="just"/>
            <a:r>
              <a:rPr lang="vi-VN" dirty="0">
                <a:latin typeface="Calibri (Body)"/>
              </a:rPr>
              <a:t>Spring là một Java framework siêu to và khổng lồ, làm được đủ mọi thứ. Nó được chia thành nhiều module, mỗi module làm một chức năng, ví dụ Spring Core, Web, Data access, AOP,... Spring được xây dựng dựa trên 2 khái niệm nền tảng là Dependency injection và AOP (Aspect Oriented Programming).</a:t>
            </a:r>
          </a:p>
        </p:txBody>
      </p:sp>
      <p:pic>
        <p:nvPicPr>
          <p:cNvPr id="12290" name="Picture 2">
            <a:extLst>
              <a:ext uri="{FF2B5EF4-FFF2-40B4-BE49-F238E27FC236}">
                <a16:creationId xmlns:a16="http://schemas.microsoft.com/office/drawing/2014/main" id="{10AA2550-8D72-B400-D4BD-65D7CEC2B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58952"/>
            <a:ext cx="5600336" cy="516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89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TotalTime>
  <Words>1090</Words>
  <Application>Microsoft Office PowerPoint</Application>
  <PresentationFormat>Widescreen</PresentationFormat>
  <Paragraphs>119</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(Body)</vt:lpstr>
      <vt:lpstr>Calibri Light</vt:lpstr>
      <vt:lpstr>Symbol</vt:lpstr>
      <vt:lpstr>Times New Roman</vt:lpstr>
      <vt:lpstr>Wingdings</vt:lpstr>
      <vt:lpstr>Office Theme</vt:lpstr>
      <vt:lpstr>XÂY DỰNG WEBSITE BÁN GIÀY THỂ THAO</vt:lpstr>
      <vt:lpstr>NỘI DUNG</vt:lpstr>
      <vt:lpstr>I. GIỚI THIỆU ĐỀ TÀI</vt:lpstr>
      <vt:lpstr>I. GIỚI THIỆU ĐỀ TÀI</vt:lpstr>
      <vt:lpstr>I. GIỚI THIỆU ĐỀ TÀI</vt:lpstr>
      <vt:lpstr>II. CÔNG NGHỆ SỬ DỤNG</vt:lpstr>
      <vt:lpstr>II. CÔNG NGHỆ SỬ DỤNG</vt:lpstr>
      <vt:lpstr>II. CÔNG NGHỆ SỬ DỤNG</vt:lpstr>
      <vt:lpstr>II. CÔNG NGHỆ SỬ DỤNG</vt:lpstr>
      <vt:lpstr>III. THIẾT KẾ HỆ THỐNG</vt:lpstr>
      <vt:lpstr>III. THIẾT KẾ HỆ THỐNG</vt:lpstr>
      <vt:lpstr>III. THIẾT KẾ HỆ THỐNG</vt:lpstr>
      <vt:lpstr>III. THIẾT KẾ HỆ THỐNG</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IV. MỘT SỐ CHỨC NĂNG VÀ DEMO</vt:lpstr>
      <vt:lpstr>V. TỔNG KẾT</vt:lpstr>
      <vt:lpstr>V. TỔNG KẾT</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BÁN GIÀY THỂ THAO</dc:title>
  <dc:creator>Rally Mr</dc:creator>
  <cp:lastModifiedBy>Rally Mr</cp:lastModifiedBy>
  <cp:revision>15</cp:revision>
  <dcterms:created xsi:type="dcterms:W3CDTF">2022-08-09T07:21:36Z</dcterms:created>
  <dcterms:modified xsi:type="dcterms:W3CDTF">2022-08-09T16:26:23Z</dcterms:modified>
</cp:coreProperties>
</file>